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9"/>
  </p:notesMasterIdLst>
  <p:sldIdLst>
    <p:sldId id="261" r:id="rId2"/>
    <p:sldId id="265" r:id="rId3"/>
    <p:sldId id="268" r:id="rId4"/>
    <p:sldId id="275" r:id="rId5"/>
    <p:sldId id="264" r:id="rId6"/>
    <p:sldId id="269" r:id="rId7"/>
    <p:sldId id="262" r:id="rId8"/>
    <p:sldId id="256" r:id="rId9"/>
    <p:sldId id="257" r:id="rId10"/>
    <p:sldId id="258" r:id="rId11"/>
    <p:sldId id="270" r:id="rId12"/>
    <p:sldId id="263" r:id="rId13"/>
    <p:sldId id="271" r:id="rId14"/>
    <p:sldId id="259" r:id="rId15"/>
    <p:sldId id="274" r:id="rId16"/>
    <p:sldId id="272" r:id="rId17"/>
    <p:sldId id="267" r:id="rId1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A891"/>
    <a:srgbClr val="AAA28B"/>
    <a:srgbClr val="3E5986"/>
    <a:srgbClr val="304A6A"/>
    <a:srgbClr val="2C486B"/>
    <a:srgbClr val="3D56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1" autoAdjust="0"/>
    <p:restoredTop sz="94660"/>
  </p:normalViewPr>
  <p:slideViewPr>
    <p:cSldViewPr snapToGrid="0">
      <p:cViewPr varScale="1">
        <p:scale>
          <a:sx n="72" d="100"/>
          <a:sy n="72" d="100"/>
        </p:scale>
        <p:origin x="298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8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9AB565-3BC5-4A28-9234-6212BAE414BB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AE7C9-0444-4EBA-A120-D36B09BAC0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1735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7AE7C9-0444-4EBA-A120-D36B09BAC02A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6329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52EF1B-3624-27E1-9B91-AB6B16E0AD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0064E2D-AD4D-0EE8-E52A-6536C2838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5CB0AF0-EF06-B04F-8795-9A310F0E5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FB2E8-CF22-4693-B170-A62314F391CC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F1FA4CA-9F40-CB7B-1082-99D424CF7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49C328C-4DEC-50AF-66FF-F77263E7F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49621-04EE-401E-9116-F409350BA0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65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B09313-670E-F2C7-1066-72E08B09F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1EC0A85-A691-E176-38E4-43717C99E9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9A8AFFB-EC1A-405C-7BA5-354FAEA4B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7886D-7008-490C-B2F9-9E26F658B16E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17FD248-47F5-4845-0C7D-8E98BE20B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ED75D68-EFEA-F930-15B2-7845B0173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49621-04EE-401E-9116-F409350BA0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9287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165BCE22-4111-2C11-0C80-52A922AB0D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6A984E9-6F74-F5F0-B50D-6B1013E3D4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5BB360D-805F-B87C-9827-1D60D8BF7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9A290-2505-4478-B6B6-7F48C7689AA0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3EBDD47-7C37-C456-9BED-0DFE450C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5F01710-6F94-41F2-C80C-34C1F3C10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49621-04EE-401E-9116-F409350BA0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0880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C6E48C-7E72-6D01-0B54-2EB96F947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0EB5290-6719-C0B8-D1DF-F2FD7FFD6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65FDA0F-5850-CACD-5E45-3DC70BA5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C80A0-799C-4A3F-B031-9D88A25E19F7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7701A9C-67CE-350D-3574-58EF8202D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0BACD8D-C901-7322-AF5D-A61202F4C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49621-04EE-401E-9116-F409350BA0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8776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D5BDEA-2EFD-B46F-3E6F-A30045897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ED3F0BA-FCFC-46BB-4C09-A85E02EB9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69E4AEF-D465-7E81-9BA8-6FFC21D2E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E24B3-09B1-485E-97B0-9C98915C0370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2790A71-5E88-AC60-C45F-CF29E66B7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2F226DF-88A5-2670-79BB-C9A85031A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49621-04EE-401E-9116-F409350BA0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6540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514A71-A184-F7D9-6469-59BFDF011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58BAA5-E814-07E6-038B-3DF391D4BE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212A952-A499-E73A-3B2E-AE4774939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B4A5CDB-D51A-922D-8507-411376884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9839-D935-4854-8832-8B24CD9A38C4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A54C23A-FA3E-81E6-428F-50E5F3D58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246F28A-50B2-63ED-EA8B-4B27264D3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49621-04EE-401E-9116-F409350BA0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6906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8F0814-8971-E5C3-EB03-376A2FCF9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2FE9082-6A28-290D-6A0D-EA35E68D5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9D28E82-7661-3AC0-7E84-8B0E82BB9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A57B51D-6DE3-0E92-5CED-487061C02D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FD76B3C-9B8E-8623-5259-8D264EB10D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7B1104B-CD37-B159-E615-C3A0BDB9E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8A7B1-D0D3-4515-9AFD-685B2A7A7607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8FE2282-DD6B-E7E1-8372-C335ED731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86CCBED-BB7F-1B61-8FB4-B8452AE20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49621-04EE-401E-9116-F409350BA0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203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08EA1E-AE22-D860-C0D4-45F6A121F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C67C244-F58E-3333-69BF-E1EF02E3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CE002-E7F2-4D5A-A4DC-1E33F8FC44F9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611D6F1-99B3-AC31-91AB-549FBBB13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DEF2A4F-E1B5-9996-8AB9-C36132E55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49621-04EE-401E-9116-F409350BA0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5484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FB018E1-844B-1D2A-591B-3BEA5CDF5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C0FD1-14E2-45D4-9EF1-C5453D7DC04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2D06753-E330-9BA2-496C-0AA725F30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1F45C88-8BDF-148A-BB4B-2E70BC2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49621-04EE-401E-9116-F409350BA0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9836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AC0C5C-48EF-5EE2-8D2B-2BE6C2A8E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630F68E-7912-2EF3-0A36-93C4805C0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0F2605D-0AD7-978A-6669-BE54FD8CAA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E1AEABA-E7EE-B21E-6D46-0BCF45BCC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EA51-F424-446E-8051-9D13AEA672B0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0D0A5FD-9572-3FDA-3F73-7D156EE9F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7345D05-B5A3-E1E6-C1DD-FB02C2C1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49621-04EE-401E-9116-F409350BA0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9787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525169-EF66-A06C-BACD-1AE000CCC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03922D6C-A498-288C-EC26-F9A085AED3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1F81372-BD74-731C-D7CD-98A876888F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BF304E6-3AB1-CE1E-D78F-4750E1C58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E7B5A-2DBD-4F42-9ABB-2C4A9826372A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31B7F05-142A-ED3D-F2CE-CCB9C8367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AA2AB68-FC83-C011-348E-0BD4FD32A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49621-04EE-401E-9116-F409350BA0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3969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171F731F-D333-BC77-B1A0-F4B2E6EAA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7A173DD-D408-F686-33D6-DCF63F2C97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3124C67-CC3C-C33D-A001-F380E071BF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D38AAE-2CA2-4EF0-9387-1095DDFFF160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3D1DE41-D8C1-B660-0E9C-746F8B0DA3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12F3E72-21F2-354A-0B9A-0639CD6B6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A49621-04EE-401E-9116-F409350BA0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9992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jpeg"/><Relationship Id="rId18" Type="http://schemas.openxmlformats.org/officeDocument/2006/relationships/image" Target="../media/image75.png"/><Relationship Id="rId3" Type="http://schemas.openxmlformats.org/officeDocument/2006/relationships/image" Target="../media/image60.png"/><Relationship Id="rId21" Type="http://schemas.openxmlformats.org/officeDocument/2006/relationships/image" Target="../media/image78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image" Target="../media/image59.png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24" Type="http://schemas.microsoft.com/office/2007/relationships/hdphoto" Target="../media/hdphoto1.wdp"/><Relationship Id="rId5" Type="http://schemas.openxmlformats.org/officeDocument/2006/relationships/image" Target="../media/image62.jpeg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10" Type="http://schemas.openxmlformats.org/officeDocument/2006/relationships/image" Target="../media/image67.jpeg"/><Relationship Id="rId19" Type="http://schemas.openxmlformats.org/officeDocument/2006/relationships/image" Target="../media/image76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7" Type="http://schemas.openxmlformats.org/officeDocument/2006/relationships/image" Target="../media/image87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12.png"/><Relationship Id="rId21" Type="http://schemas.openxmlformats.org/officeDocument/2006/relationships/image" Target="../media/image30.jpe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png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jpg"/><Relationship Id="rId27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jpeg"/><Relationship Id="rId18" Type="http://schemas.openxmlformats.org/officeDocument/2006/relationships/image" Target="../media/image54.jpeg"/><Relationship Id="rId3" Type="http://schemas.openxmlformats.org/officeDocument/2006/relationships/image" Target="../media/image39.png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Relationship Id="rId22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FF0900A-36FF-EAD7-83F8-C5FEBB539073}"/>
              </a:ext>
            </a:extLst>
          </p:cNvPr>
          <p:cNvSpPr txBox="1"/>
          <p:nvPr/>
        </p:nvSpPr>
        <p:spPr>
          <a:xfrm>
            <a:off x="2891115" y="1046129"/>
            <a:ext cx="82098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400" kern="100" dirty="0"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Advocacy</a:t>
            </a:r>
            <a:r>
              <a:rPr lang="ja-JP" altLang="en-US" sz="5400" kern="100" dirty="0"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5400" kern="100" dirty="0"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activities </a:t>
            </a:r>
          </a:p>
          <a:p>
            <a:pPr algn="ctr"/>
            <a:r>
              <a:rPr lang="ja-JP" altLang="en-US" sz="5400" kern="100" dirty="0"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5400" kern="100" dirty="0"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in District 26</a:t>
            </a:r>
            <a:endParaRPr lang="ja-JP" altLang="ja-JP" sz="5400" kern="100" dirty="0"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8E66BBF-25BA-965A-60EF-FAE3A0B9E160}"/>
              </a:ext>
            </a:extLst>
          </p:cNvPr>
          <p:cNvSpPr txBox="1"/>
          <p:nvPr/>
        </p:nvSpPr>
        <p:spPr>
          <a:xfrm>
            <a:off x="4174020" y="4343873"/>
            <a:ext cx="741647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kumimoji="1" lang="en-US" altLang="ja-JP" sz="3600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Advocacy Chair of  District 26</a:t>
            </a:r>
          </a:p>
          <a:p>
            <a:pPr>
              <a:lnSpc>
                <a:spcPts val="2800"/>
              </a:lnSpc>
            </a:pPr>
            <a:r>
              <a:rPr lang="ja-JP" altLang="en-US" sz="3600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    </a:t>
            </a:r>
            <a:endParaRPr lang="en-US" altLang="ja-JP" sz="3600" b="1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>
              <a:lnSpc>
                <a:spcPts val="2800"/>
              </a:lnSpc>
            </a:pPr>
            <a:r>
              <a:rPr lang="ja-JP" altLang="en-US" sz="3600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 </a:t>
            </a:r>
            <a:r>
              <a:rPr kumimoji="1" lang="en-US" altLang="ja-JP" sz="3600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Mariko Kambe </a:t>
            </a:r>
          </a:p>
          <a:p>
            <a:endParaRPr kumimoji="1" lang="ja-JP" altLang="en-US" sz="3200" b="1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4" name="図 3" descr="ロゴ, 会社名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6D40753-6F36-0AC7-084B-785EE212B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78" y="268940"/>
            <a:ext cx="1671204" cy="1778478"/>
          </a:xfrm>
          <a:prstGeom prst="rect">
            <a:avLst/>
          </a:prstGeom>
        </p:spPr>
      </p:pic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BB0AE3B-F6EA-E112-C431-BCE673F4C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606" y="6236277"/>
            <a:ext cx="473364" cy="365125"/>
          </a:xfrm>
        </p:spPr>
        <p:txBody>
          <a:bodyPr/>
          <a:lstStyle/>
          <a:p>
            <a:fld id="{0FA49621-04EE-401E-9116-F409350BA07A}" type="slidenum">
              <a:rPr kumimoji="1" lang="ja-JP" altLang="en-US" sz="2000" b="1" smtClean="0"/>
              <a:t>1</a:t>
            </a:fld>
            <a:endParaRPr kumimoji="1" lang="ja-JP" altLang="en-US" sz="2000" b="1"/>
          </a:p>
        </p:txBody>
      </p:sp>
    </p:spTree>
    <p:extLst>
      <p:ext uri="{BB962C8B-B14F-4D97-AF65-F5344CB8AC3E}">
        <p14:creationId xmlns:p14="http://schemas.microsoft.com/office/powerpoint/2010/main" val="3569498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E1BBFDD-7C6D-CC97-AD08-460A70A92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93301" y="161210"/>
            <a:ext cx="2508181" cy="174139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77FB237-E9F8-16A3-B7FA-3DB83B8BB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248" y="174299"/>
            <a:ext cx="3456783" cy="16143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A76A29B-9D51-F83F-7542-FF8CBF3F5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796" y="90497"/>
            <a:ext cx="2978956" cy="180226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3D4A176-592C-6AB1-BDF9-34522D94B6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3" y="3562042"/>
            <a:ext cx="1980719" cy="1484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05F6A1C-345F-93BC-CAE6-1AF9D4E5B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96" y="5124157"/>
            <a:ext cx="2580563" cy="164865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3E60E29-FE9F-EAA7-B666-06FBF8FD4E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0234" y="1942780"/>
            <a:ext cx="3455677" cy="180226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50B8063-AAF7-02E8-41F0-3C67B00E26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9577" y="174365"/>
            <a:ext cx="2206334" cy="17184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3E7D921-371F-37F0-B604-9B46AE61B2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1675" y="4509328"/>
            <a:ext cx="761504" cy="124867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2B844E9-A164-9965-221E-9930F38E459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133" y="3818553"/>
            <a:ext cx="2669540" cy="2002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9D48E68E-ED5F-6038-7275-652C90C284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64532" y="4509328"/>
            <a:ext cx="865248" cy="1238656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DAC11059-5C66-EB4D-3E1F-27638AF34D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53570" y="1942780"/>
            <a:ext cx="789845" cy="1353179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C9D87A68-7E5D-D30E-FFF6-4C2A3EBC9E7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92" r="32158" b="16619"/>
          <a:stretch/>
        </p:blipFill>
        <p:spPr bwMode="auto">
          <a:xfrm rot="5400000">
            <a:off x="1082390" y="1868419"/>
            <a:ext cx="812225" cy="9609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6E1E28C8-094B-2380-90D4-0B2AA47776C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83951" y="1878287"/>
            <a:ext cx="2613020" cy="200822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D896CD0A-D4D9-7E6E-6A36-C0B4A931715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0101" y="2977303"/>
            <a:ext cx="852922" cy="909206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29B204BF-BE5F-78E9-0E22-9988349BA2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32219" y="3921103"/>
            <a:ext cx="2477863" cy="1793114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A20005AB-DB27-B1B3-94A6-B4FBE06A9D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76562" y="5748811"/>
            <a:ext cx="2433672" cy="1044911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43CA53EE-7BC9-71BA-93FA-8734EAA4A83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66249" y="5419073"/>
            <a:ext cx="2017022" cy="132987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257F2614-A251-5C2E-39C8-FBAAFD65D56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17190" y="5830105"/>
            <a:ext cx="3215286" cy="942710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BA6C4BEF-1FD6-6D4C-21DA-B9A371D7035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02026" y="1989191"/>
            <a:ext cx="2532571" cy="1897317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209616C8-537E-751F-05EC-E226062B756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389050" y="1953527"/>
            <a:ext cx="789845" cy="91135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779AB30-D3BD-06FA-0A04-B694226B5C9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795903" y="5855470"/>
            <a:ext cx="611020" cy="89347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60B31B9-9F7E-47BE-5F00-2C02405B47E1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2512" y="4074957"/>
            <a:ext cx="2423184" cy="114622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スライド番号プレースホルダー 15">
            <a:extLst>
              <a:ext uri="{FF2B5EF4-FFF2-40B4-BE49-F238E27FC236}">
                <a16:creationId xmlns:a16="http://schemas.microsoft.com/office/drawing/2014/main" id="{786CE2C7-886D-8F3E-FD79-B33E13E0A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49621-04EE-401E-9116-F409350BA07A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0206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34C561E-13E2-0204-B4A0-FDF30A3AE9F4}"/>
              </a:ext>
            </a:extLst>
          </p:cNvPr>
          <p:cNvSpPr txBox="1"/>
          <p:nvPr/>
        </p:nvSpPr>
        <p:spPr>
          <a:xfrm>
            <a:off x="1643835" y="1327300"/>
            <a:ext cx="956288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①　</a:t>
            </a:r>
            <a:r>
              <a:rPr lang="en-US" altLang="ja-JP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International day of the </a:t>
            </a:r>
            <a:r>
              <a:rPr lang="en-US" altLang="ja-JP" sz="3200" b="1" i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girl child</a:t>
            </a:r>
          </a:p>
          <a:p>
            <a:endParaRPr kumimoji="1" lang="en-US" altLang="ja-JP" sz="3200" b="1" dirty="0">
              <a:solidFill>
                <a:schemeClr val="bg2">
                  <a:lumMod val="90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②　</a:t>
            </a:r>
            <a:r>
              <a:rPr kumimoji="1" lang="en-US" altLang="ja-JP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“</a:t>
            </a:r>
            <a:r>
              <a:rPr kumimoji="1" lang="en-US" altLang="ja-JP" sz="3200" b="1" i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Zonta says NO </a:t>
            </a:r>
            <a:r>
              <a:rPr kumimoji="1" lang="en-US" altLang="ja-JP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to violence against  women”</a:t>
            </a:r>
          </a:p>
          <a:p>
            <a:endParaRPr lang="en-US" altLang="ja-JP" sz="3200" b="1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2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③　</a:t>
            </a:r>
            <a:r>
              <a:rPr kumimoji="1" lang="en-US" altLang="ja-JP" sz="32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Activities in </a:t>
            </a:r>
            <a:r>
              <a:rPr kumimoji="1" lang="en-US" altLang="ja-JP" sz="3200" b="1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Rose Day</a:t>
            </a:r>
            <a:endParaRPr kumimoji="1" lang="en-US" altLang="ja-JP" sz="3200" b="1" i="1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lang="en-US" altLang="ja-JP" sz="3200" b="1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④　</a:t>
            </a:r>
            <a:r>
              <a:rPr kumimoji="1" lang="en-US" altLang="ja-JP" sz="3200" b="1" i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“Star fish”  </a:t>
            </a:r>
            <a:r>
              <a:rPr kumimoji="1" lang="en-US" altLang="ja-JP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Project</a:t>
            </a:r>
          </a:p>
          <a:p>
            <a:endParaRPr lang="en-US" altLang="ja-JP" sz="3200" b="1" dirty="0">
              <a:solidFill>
                <a:schemeClr val="bg2">
                  <a:lumMod val="90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⑤　</a:t>
            </a:r>
            <a:r>
              <a:rPr kumimoji="1" lang="en-US" altLang="ja-JP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New Activities</a:t>
            </a:r>
          </a:p>
        </p:txBody>
      </p:sp>
      <p:pic>
        <p:nvPicPr>
          <p:cNvPr id="7" name="図 6" descr="ロゴ, 会社名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D626797-9D8C-5B39-CCE2-C8EEE8E38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52" y="146682"/>
            <a:ext cx="1109406" cy="1180618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1D3B21A-6A66-B5C0-AB48-76EB75D11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0364" y="6356350"/>
            <a:ext cx="593436" cy="365125"/>
          </a:xfrm>
        </p:spPr>
        <p:txBody>
          <a:bodyPr/>
          <a:lstStyle/>
          <a:p>
            <a:fld id="{0FA49621-04EE-401E-9116-F409350BA07A}" type="slidenum">
              <a:rPr kumimoji="1" lang="ja-JP" altLang="en-US" sz="2000" b="1" smtClean="0"/>
              <a:t>11</a:t>
            </a:fld>
            <a:endParaRPr kumimoji="1" lang="ja-JP" altLang="en-US" sz="2000" b="1"/>
          </a:p>
        </p:txBody>
      </p:sp>
    </p:spTree>
    <p:extLst>
      <p:ext uri="{BB962C8B-B14F-4D97-AF65-F5344CB8AC3E}">
        <p14:creationId xmlns:p14="http://schemas.microsoft.com/office/powerpoint/2010/main" val="318526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2D9FFF7-2398-5498-8DB5-0A7FB41403B6}"/>
              </a:ext>
            </a:extLst>
          </p:cNvPr>
          <p:cNvSpPr txBox="1"/>
          <p:nvPr/>
        </p:nvSpPr>
        <p:spPr>
          <a:xfrm>
            <a:off x="5129244" y="379947"/>
            <a:ext cx="3912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Activities of</a:t>
            </a:r>
            <a:r>
              <a:rPr lang="ja-JP" altLang="en-US" sz="2800" b="1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</a:t>
            </a:r>
            <a:r>
              <a:rPr lang="en-US" altLang="ja-JP" sz="2800" b="1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ROSE</a:t>
            </a:r>
            <a:r>
              <a:rPr lang="ja-JP" altLang="en-US" sz="2800" b="1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</a:t>
            </a:r>
            <a:r>
              <a:rPr lang="en-US" altLang="ja-JP" sz="2800" b="1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DAY</a:t>
            </a:r>
            <a:endParaRPr kumimoji="1" lang="en-US" altLang="ja-JP" sz="2800" b="1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3" name="図 2" descr="ロゴ, 会社名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06360B5-AF36-7313-8812-76B295F9F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83" y="163166"/>
            <a:ext cx="1257085" cy="133777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275FF87-20CE-54B2-2C28-1FD9A2C08AFA}"/>
              </a:ext>
            </a:extLst>
          </p:cNvPr>
          <p:cNvSpPr txBox="1"/>
          <p:nvPr/>
        </p:nvSpPr>
        <p:spPr>
          <a:xfrm>
            <a:off x="2904221" y="1103979"/>
            <a:ext cx="86938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000" b="1" kern="100" dirty="0">
                <a:effectLst/>
                <a:latin typeface="HGSｺﾞｼｯｸE" panose="020B0900000000000000" pitchFamily="50" charset="-128"/>
                <a:ea typeface="HGSｺﾞｼｯｸE" panose="020B0900000000000000" pitchFamily="50" charset="-128"/>
                <a:cs typeface="Times New Roman" panose="02020603050405020304" pitchFamily="18" charset="0"/>
              </a:rPr>
              <a:t>In the days around Rose Day on March 8, </a:t>
            </a:r>
          </a:p>
          <a:p>
            <a:pPr algn="ctr"/>
            <a:r>
              <a:rPr lang="en-US" altLang="ja-JP" sz="2000" b="1" kern="100" dirty="0">
                <a:effectLst/>
                <a:latin typeface="HGSｺﾞｼｯｸE" panose="020B0900000000000000" pitchFamily="50" charset="-128"/>
                <a:ea typeface="HGSｺﾞｼｯｸE" panose="020B0900000000000000" pitchFamily="50" charset="-128"/>
                <a:cs typeface="Times New Roman" panose="02020603050405020304" pitchFamily="18" charset="0"/>
              </a:rPr>
              <a:t>all clubs in District 26 carry out </a:t>
            </a:r>
            <a:r>
              <a:rPr lang="en-US" altLang="ja-JP" sz="2000" b="1" kern="100" dirty="0">
                <a:latin typeface="HGSｺﾞｼｯｸE" panose="020B0900000000000000" pitchFamily="50" charset="-128"/>
                <a:ea typeface="HGSｺﾞｼｯｸE" panose="020B0900000000000000" pitchFamily="50" charset="-128"/>
                <a:cs typeface="Times New Roman" panose="02020603050405020304" pitchFamily="18" charset="0"/>
              </a:rPr>
              <a:t>various</a:t>
            </a:r>
            <a:r>
              <a:rPr lang="en-US" altLang="ja-JP" sz="2000" b="1" kern="100" dirty="0">
                <a:effectLst/>
                <a:latin typeface="HGSｺﾞｼｯｸE" panose="020B0900000000000000" pitchFamily="50" charset="-128"/>
                <a:ea typeface="HGSｺﾞｼｯｸE" panose="020B0900000000000000" pitchFamily="50" charset="-128"/>
                <a:cs typeface="Times New Roman" panose="02020603050405020304" pitchFamily="18" charset="0"/>
              </a:rPr>
              <a:t> activities.</a:t>
            </a:r>
          </a:p>
          <a:p>
            <a:pPr algn="ctr"/>
            <a:r>
              <a:rPr lang="en-US" altLang="ja-JP" sz="2000" b="1" kern="100" dirty="0">
                <a:effectLst/>
                <a:latin typeface="HGSｺﾞｼｯｸE" panose="020B0900000000000000" pitchFamily="50" charset="-128"/>
                <a:ea typeface="HGSｺﾞｼｯｸE" panose="020B0900000000000000" pitchFamily="50" charset="-128"/>
                <a:cs typeface="Times New Roman" panose="02020603050405020304" pitchFamily="18" charset="0"/>
              </a:rPr>
              <a:t> Here is a </a:t>
            </a:r>
            <a:r>
              <a:rPr lang="en-US" altLang="ja-JP" sz="2000" b="1" kern="100" dirty="0">
                <a:latin typeface="HGSｺﾞｼｯｸE" panose="020B0900000000000000" pitchFamily="50" charset="-128"/>
                <a:ea typeface="HGSｺﾞｼｯｸE" panose="020B0900000000000000" pitchFamily="50" charset="-128"/>
                <a:cs typeface="Times New Roman" panose="02020603050405020304" pitchFamily="18" charset="0"/>
              </a:rPr>
              <a:t>list</a:t>
            </a:r>
            <a:r>
              <a:rPr lang="en-US" altLang="ja-JP" sz="2000" b="1" kern="100" dirty="0">
                <a:effectLst/>
                <a:latin typeface="HGSｺﾞｼｯｸE" panose="020B0900000000000000" pitchFamily="50" charset="-128"/>
                <a:ea typeface="HGSｺﾞｼｯｸE" panose="020B0900000000000000" pitchFamily="50" charset="-128"/>
                <a:cs typeface="Times New Roman" panose="02020603050405020304" pitchFamily="18" charset="0"/>
              </a:rPr>
              <a:t> that summarizes the activities.</a:t>
            </a:r>
            <a:endParaRPr lang="ja-JP" altLang="ja-JP" sz="2000" kern="100" dirty="0">
              <a:effectLst/>
              <a:latin typeface="HGSｺﾞｼｯｸE" panose="020B0900000000000000" pitchFamily="50" charset="-128"/>
              <a:ea typeface="HGSｺﾞｼｯｸE" panose="020B0900000000000000" pitchFamily="50" charset="-128"/>
              <a:cs typeface="Times New Roman" panose="02020603050405020304" pitchFamily="18" charset="0"/>
            </a:endParaRPr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B966EB2B-B178-9323-E229-CB5B4ED4ECDC}"/>
              </a:ext>
            </a:extLst>
          </p:cNvPr>
          <p:cNvCxnSpPr>
            <a:cxnSpLocks/>
          </p:cNvCxnSpPr>
          <p:nvPr/>
        </p:nvCxnSpPr>
        <p:spPr>
          <a:xfrm>
            <a:off x="3034294" y="3339465"/>
            <a:ext cx="83758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A0CD5BF8-4F23-CA59-1E10-7608C651A2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883826"/>
              </p:ext>
            </p:extLst>
          </p:nvPr>
        </p:nvGraphicFramePr>
        <p:xfrm>
          <a:off x="3034293" y="2383224"/>
          <a:ext cx="8653155" cy="4259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7329">
                  <a:extLst>
                    <a:ext uri="{9D8B030D-6E8A-4147-A177-3AD203B41FA5}">
                      <a16:colId xmlns:a16="http://schemas.microsoft.com/office/drawing/2014/main" val="3432521245"/>
                    </a:ext>
                  </a:extLst>
                </a:gridCol>
                <a:gridCol w="2165740">
                  <a:extLst>
                    <a:ext uri="{9D8B030D-6E8A-4147-A177-3AD203B41FA5}">
                      <a16:colId xmlns:a16="http://schemas.microsoft.com/office/drawing/2014/main" val="1513490096"/>
                    </a:ext>
                  </a:extLst>
                </a:gridCol>
                <a:gridCol w="2076273">
                  <a:extLst>
                    <a:ext uri="{9D8B030D-6E8A-4147-A177-3AD203B41FA5}">
                      <a16:colId xmlns:a16="http://schemas.microsoft.com/office/drawing/2014/main" val="2196296774"/>
                    </a:ext>
                  </a:extLst>
                </a:gridCol>
                <a:gridCol w="2423813">
                  <a:extLst>
                    <a:ext uri="{9D8B030D-6E8A-4147-A177-3AD203B41FA5}">
                      <a16:colId xmlns:a16="http://schemas.microsoft.com/office/drawing/2014/main" val="3684245811"/>
                    </a:ext>
                  </a:extLst>
                </a:gridCol>
              </a:tblGrid>
              <a:tr h="96773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645045"/>
                  </a:ext>
                </a:extLst>
              </a:tr>
              <a:tr h="822981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dirty="0"/>
                    </a:p>
                    <a:p>
                      <a:endParaRPr kumimoji="1" lang="ja-JP" alt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84676"/>
                  </a:ext>
                </a:extLst>
              </a:tr>
              <a:tr h="822981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346420"/>
                  </a:ext>
                </a:extLst>
              </a:tr>
              <a:tr h="822981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324307"/>
                  </a:ext>
                </a:extLst>
              </a:tr>
              <a:tr h="822981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618117"/>
                  </a:ext>
                </a:extLst>
              </a:tr>
            </a:tbl>
          </a:graphicData>
        </a:graphic>
      </p:graphicFrame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BA2F467F-57C4-76ED-E4B7-FB27BA5D8B30}"/>
              </a:ext>
            </a:extLst>
          </p:cNvPr>
          <p:cNvCxnSpPr>
            <a:cxnSpLocks/>
          </p:cNvCxnSpPr>
          <p:nvPr/>
        </p:nvCxnSpPr>
        <p:spPr>
          <a:xfrm>
            <a:off x="3034294" y="3357445"/>
            <a:ext cx="8653670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C0B430E-EB7D-64DA-F07B-B18DFFB4C219}"/>
              </a:ext>
            </a:extLst>
          </p:cNvPr>
          <p:cNvCxnSpPr>
            <a:cxnSpLocks/>
          </p:cNvCxnSpPr>
          <p:nvPr/>
        </p:nvCxnSpPr>
        <p:spPr>
          <a:xfrm>
            <a:off x="3034294" y="4162155"/>
            <a:ext cx="8653670" cy="43584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627681CD-A8BB-ABC4-BDD6-E951BC81B3CE}"/>
              </a:ext>
            </a:extLst>
          </p:cNvPr>
          <p:cNvCxnSpPr>
            <a:cxnSpLocks/>
          </p:cNvCxnSpPr>
          <p:nvPr/>
        </p:nvCxnSpPr>
        <p:spPr>
          <a:xfrm>
            <a:off x="3034294" y="4951004"/>
            <a:ext cx="8653670" cy="38179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6865F90-414E-7C73-BF66-45900E121340}"/>
              </a:ext>
            </a:extLst>
          </p:cNvPr>
          <p:cNvCxnSpPr>
            <a:cxnSpLocks/>
          </p:cNvCxnSpPr>
          <p:nvPr/>
        </p:nvCxnSpPr>
        <p:spPr>
          <a:xfrm>
            <a:off x="3034294" y="5767606"/>
            <a:ext cx="8653670" cy="19618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56C6E84E-AB5A-2575-71BE-EDFB74D2B305}"/>
              </a:ext>
            </a:extLst>
          </p:cNvPr>
          <p:cNvCxnSpPr>
            <a:cxnSpLocks/>
          </p:cNvCxnSpPr>
          <p:nvPr/>
        </p:nvCxnSpPr>
        <p:spPr>
          <a:xfrm>
            <a:off x="3034294" y="6633075"/>
            <a:ext cx="8653670" cy="19618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563DA68D-09E1-6DE0-3953-2369A2D59094}"/>
              </a:ext>
            </a:extLst>
          </p:cNvPr>
          <p:cNvCxnSpPr>
            <a:cxnSpLocks/>
          </p:cNvCxnSpPr>
          <p:nvPr/>
        </p:nvCxnSpPr>
        <p:spPr>
          <a:xfrm>
            <a:off x="3034294" y="2406865"/>
            <a:ext cx="8653670" cy="16161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EA37E95-3D5B-BC84-B724-BE3A32EAB435}"/>
              </a:ext>
            </a:extLst>
          </p:cNvPr>
          <p:cNvSpPr txBox="1"/>
          <p:nvPr/>
        </p:nvSpPr>
        <p:spPr>
          <a:xfrm>
            <a:off x="3318697" y="3522599"/>
            <a:ext cx="1603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0070C0"/>
                </a:solidFill>
              </a:rPr>
              <a:t>AREA</a:t>
            </a:r>
            <a:r>
              <a:rPr kumimoji="1" lang="en-US" altLang="ja-JP" sz="2800" b="1" dirty="0"/>
              <a:t> </a:t>
            </a:r>
            <a:r>
              <a:rPr kumimoji="1" lang="en-US" altLang="ja-JP" sz="28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37E16BD-9FDC-C327-49BD-32EEB205662D}"/>
              </a:ext>
            </a:extLst>
          </p:cNvPr>
          <p:cNvSpPr txBox="1"/>
          <p:nvPr/>
        </p:nvSpPr>
        <p:spPr>
          <a:xfrm>
            <a:off x="3318698" y="5924106"/>
            <a:ext cx="1603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00B050"/>
                </a:solidFill>
              </a:rPr>
              <a:t>AREA 4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996CB32-D9A7-AF5F-EAAE-B3D16DC57F7D}"/>
              </a:ext>
            </a:extLst>
          </p:cNvPr>
          <p:cNvSpPr txBox="1"/>
          <p:nvPr/>
        </p:nvSpPr>
        <p:spPr>
          <a:xfrm>
            <a:off x="3318699" y="5119423"/>
            <a:ext cx="1603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chemeClr val="accent2"/>
                </a:solidFill>
              </a:rPr>
              <a:t>AREA 3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66D062F-2428-8AF9-6E60-A9410D5E1F46}"/>
              </a:ext>
            </a:extLst>
          </p:cNvPr>
          <p:cNvSpPr txBox="1"/>
          <p:nvPr/>
        </p:nvSpPr>
        <p:spPr>
          <a:xfrm>
            <a:off x="5051294" y="2706278"/>
            <a:ext cx="2199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Nos of  clubs </a:t>
            </a:r>
            <a:endParaRPr kumimoji="1" lang="ja-JP" altLang="en-US" sz="2400" b="1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F856C46-5E10-0FE5-AFE0-BF7298A83B39}"/>
              </a:ext>
            </a:extLst>
          </p:cNvPr>
          <p:cNvSpPr txBox="1"/>
          <p:nvPr/>
        </p:nvSpPr>
        <p:spPr>
          <a:xfrm>
            <a:off x="5923269" y="352021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/>
              <a:t>8</a:t>
            </a:r>
            <a:endParaRPr kumimoji="1" lang="ja-JP" altLang="en-US" sz="2800" b="1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0645F06-FF03-8676-B02F-41A296B0772D}"/>
              </a:ext>
            </a:extLst>
          </p:cNvPr>
          <p:cNvSpPr txBox="1"/>
          <p:nvPr/>
        </p:nvSpPr>
        <p:spPr>
          <a:xfrm>
            <a:off x="5790745" y="4322313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/>
              <a:t>12</a:t>
            </a:r>
            <a:endParaRPr kumimoji="1" lang="ja-JP" altLang="en-US" sz="2800" b="1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C9C8455-F199-8166-1B97-60375B193A7E}"/>
              </a:ext>
            </a:extLst>
          </p:cNvPr>
          <p:cNvSpPr txBox="1"/>
          <p:nvPr/>
        </p:nvSpPr>
        <p:spPr>
          <a:xfrm>
            <a:off x="5816737" y="5175945"/>
            <a:ext cx="716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/>
              <a:t>11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178EE09-BE74-8740-2E3E-BA6F3A785A41}"/>
              </a:ext>
            </a:extLst>
          </p:cNvPr>
          <p:cNvSpPr txBox="1"/>
          <p:nvPr/>
        </p:nvSpPr>
        <p:spPr>
          <a:xfrm>
            <a:off x="5816737" y="6005324"/>
            <a:ext cx="629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/>
              <a:t>11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42A8F86-EEC6-8FBB-4227-F52E5D6DA51C}"/>
              </a:ext>
            </a:extLst>
          </p:cNvPr>
          <p:cNvSpPr txBox="1"/>
          <p:nvPr/>
        </p:nvSpPr>
        <p:spPr>
          <a:xfrm>
            <a:off x="7453689" y="2666512"/>
            <a:ext cx="1904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/>
              <a:t>Lectures</a:t>
            </a:r>
            <a:endParaRPr kumimoji="1" lang="ja-JP" altLang="en-US" sz="2800" b="1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F1D2CD7-FCF3-A4E8-D838-3F90F99EB1BF}"/>
              </a:ext>
            </a:extLst>
          </p:cNvPr>
          <p:cNvSpPr txBox="1"/>
          <p:nvPr/>
        </p:nvSpPr>
        <p:spPr>
          <a:xfrm>
            <a:off x="9447833" y="2526448"/>
            <a:ext cx="2240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/>
              <a:t>Donation or</a:t>
            </a:r>
          </a:p>
          <a:p>
            <a:pPr algn="ctr"/>
            <a:r>
              <a:rPr lang="en-US" altLang="ja-JP" sz="2400" b="1" dirty="0"/>
              <a:t>      </a:t>
            </a:r>
            <a:r>
              <a:rPr kumimoji="1" lang="en-US" altLang="ja-JP" sz="2400" b="1" dirty="0"/>
              <a:t> </a:t>
            </a:r>
            <a:r>
              <a:rPr lang="en-US" altLang="ja-JP" sz="2400" b="1" dirty="0"/>
              <a:t>E</a:t>
            </a:r>
            <a:r>
              <a:rPr kumimoji="1" lang="en-US" altLang="ja-JP" sz="2400" b="1" dirty="0"/>
              <a:t>vents</a:t>
            </a:r>
          </a:p>
          <a:p>
            <a:endParaRPr kumimoji="1" lang="ja-JP" altLang="en-US" sz="2400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5DD3AE2-40AC-8E3A-87A0-C8D78A495E6A}"/>
              </a:ext>
            </a:extLst>
          </p:cNvPr>
          <p:cNvSpPr txBox="1"/>
          <p:nvPr/>
        </p:nvSpPr>
        <p:spPr>
          <a:xfrm>
            <a:off x="3286339" y="4342621"/>
            <a:ext cx="1603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7030A0"/>
                </a:solidFill>
              </a:rPr>
              <a:t>AREA 2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C1B21B2-693D-C87B-A912-9BD2F10939FD}"/>
              </a:ext>
            </a:extLst>
          </p:cNvPr>
          <p:cNvSpPr txBox="1"/>
          <p:nvPr/>
        </p:nvSpPr>
        <p:spPr>
          <a:xfrm>
            <a:off x="3431727" y="2666511"/>
            <a:ext cx="1312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/>
              <a:t>AREA</a:t>
            </a:r>
          </a:p>
        </p:txBody>
      </p:sp>
      <p:pic>
        <p:nvPicPr>
          <p:cNvPr id="26" name="図 25" descr="グラフ, ウォーターフォール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62EC329-5C87-CDF5-7FD6-A9FE3D99C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49" y="3429000"/>
            <a:ext cx="2549723" cy="2176483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43FC9D2-87CF-888E-61E2-BB202B234200}"/>
              </a:ext>
            </a:extLst>
          </p:cNvPr>
          <p:cNvSpPr txBox="1"/>
          <p:nvPr/>
        </p:nvSpPr>
        <p:spPr>
          <a:xfrm>
            <a:off x="7810670" y="3515056"/>
            <a:ext cx="638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/>
              <a:t>５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EB1DA01-12EC-7474-A3DC-687054A3C3AF}"/>
              </a:ext>
            </a:extLst>
          </p:cNvPr>
          <p:cNvSpPr txBox="1"/>
          <p:nvPr/>
        </p:nvSpPr>
        <p:spPr>
          <a:xfrm>
            <a:off x="7856388" y="4354728"/>
            <a:ext cx="638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/>
              <a:t>4</a:t>
            </a:r>
            <a:endParaRPr kumimoji="1" lang="ja-JP" altLang="en-US" sz="2800" b="1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D277C48-92DF-2D15-296A-9509161DB784}"/>
              </a:ext>
            </a:extLst>
          </p:cNvPr>
          <p:cNvSpPr txBox="1"/>
          <p:nvPr/>
        </p:nvSpPr>
        <p:spPr>
          <a:xfrm>
            <a:off x="7880886" y="5189995"/>
            <a:ext cx="638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/>
              <a:t>4</a:t>
            </a:r>
            <a:endParaRPr kumimoji="1" lang="ja-JP" altLang="en-US" sz="2800" b="1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101E4A3-50A6-DE6F-5451-7B820EC6349B}"/>
              </a:ext>
            </a:extLst>
          </p:cNvPr>
          <p:cNvSpPr txBox="1"/>
          <p:nvPr/>
        </p:nvSpPr>
        <p:spPr>
          <a:xfrm>
            <a:off x="7880886" y="5999524"/>
            <a:ext cx="638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/>
              <a:t>4</a:t>
            </a:r>
            <a:endParaRPr kumimoji="1" lang="ja-JP" altLang="en-US" sz="28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4AB06FB-508C-CC00-6E60-18B49A0A095B}"/>
              </a:ext>
            </a:extLst>
          </p:cNvPr>
          <p:cNvSpPr txBox="1"/>
          <p:nvPr/>
        </p:nvSpPr>
        <p:spPr>
          <a:xfrm>
            <a:off x="10208260" y="3512505"/>
            <a:ext cx="638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/>
              <a:t>2</a:t>
            </a:r>
            <a:endParaRPr kumimoji="1" lang="ja-JP" altLang="en-US" sz="2800" b="1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41EA812-C6A5-E200-B3EC-51A65CFC1C82}"/>
              </a:ext>
            </a:extLst>
          </p:cNvPr>
          <p:cNvSpPr txBox="1"/>
          <p:nvPr/>
        </p:nvSpPr>
        <p:spPr>
          <a:xfrm>
            <a:off x="10204688" y="5202645"/>
            <a:ext cx="638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/>
              <a:t>6</a:t>
            </a:r>
            <a:endParaRPr kumimoji="1" lang="ja-JP" altLang="en-US" sz="2800" b="1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1C6CD3B2-83BE-FF10-28A2-CC7139B17A7D}"/>
              </a:ext>
            </a:extLst>
          </p:cNvPr>
          <p:cNvSpPr txBox="1"/>
          <p:nvPr/>
        </p:nvSpPr>
        <p:spPr>
          <a:xfrm>
            <a:off x="10207201" y="5987539"/>
            <a:ext cx="638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/>
              <a:t>4</a:t>
            </a:r>
            <a:endParaRPr kumimoji="1" lang="ja-JP" altLang="en-US" sz="2800" b="1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75EA03A-6F82-E7FE-F16B-E4DCD969090F}"/>
              </a:ext>
            </a:extLst>
          </p:cNvPr>
          <p:cNvSpPr txBox="1"/>
          <p:nvPr/>
        </p:nvSpPr>
        <p:spPr>
          <a:xfrm>
            <a:off x="10137755" y="4368342"/>
            <a:ext cx="638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/>
              <a:t>４</a:t>
            </a:r>
          </a:p>
        </p:txBody>
      </p:sp>
      <p:sp>
        <p:nvSpPr>
          <p:cNvPr id="35" name="スライド番号プレースホルダー 34">
            <a:extLst>
              <a:ext uri="{FF2B5EF4-FFF2-40B4-BE49-F238E27FC236}">
                <a16:creationId xmlns:a16="http://schemas.microsoft.com/office/drawing/2014/main" id="{D4FAE279-0579-1C40-6531-AE66126D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024" y="6308345"/>
            <a:ext cx="576723" cy="365125"/>
          </a:xfrm>
        </p:spPr>
        <p:txBody>
          <a:bodyPr/>
          <a:lstStyle/>
          <a:p>
            <a:fld id="{0FA49621-04EE-401E-9116-F409350BA07A}" type="slidenum">
              <a:rPr kumimoji="1" lang="ja-JP" altLang="en-US" sz="2000" b="1" smtClean="0"/>
              <a:t>12</a:t>
            </a:fld>
            <a:endParaRPr kumimoji="1"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84448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AC55A1E-8198-039F-F76A-80B0A9B2B724}"/>
              </a:ext>
            </a:extLst>
          </p:cNvPr>
          <p:cNvSpPr txBox="1"/>
          <p:nvPr/>
        </p:nvSpPr>
        <p:spPr>
          <a:xfrm>
            <a:off x="1803323" y="1414131"/>
            <a:ext cx="946718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①　</a:t>
            </a:r>
            <a:r>
              <a:rPr lang="en-US" altLang="ja-JP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International day of the </a:t>
            </a:r>
            <a:r>
              <a:rPr lang="en-US" altLang="ja-JP" sz="3200" b="1" i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girl child</a:t>
            </a:r>
          </a:p>
          <a:p>
            <a:endParaRPr kumimoji="1" lang="en-US" altLang="ja-JP" sz="3200" b="1" dirty="0">
              <a:solidFill>
                <a:schemeClr val="bg2">
                  <a:lumMod val="90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②　</a:t>
            </a:r>
            <a:r>
              <a:rPr kumimoji="1" lang="en-US" altLang="ja-JP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“</a:t>
            </a:r>
            <a:r>
              <a:rPr kumimoji="1" lang="en-US" altLang="ja-JP" sz="3200" b="1" i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Zonta says NO </a:t>
            </a:r>
            <a:r>
              <a:rPr kumimoji="1" lang="en-US" altLang="ja-JP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to violence against  women”</a:t>
            </a:r>
          </a:p>
          <a:p>
            <a:endParaRPr lang="en-US" altLang="ja-JP" sz="3200" b="1" dirty="0">
              <a:solidFill>
                <a:schemeClr val="bg2">
                  <a:lumMod val="90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③　</a:t>
            </a:r>
            <a:r>
              <a:rPr kumimoji="1" lang="en-US" altLang="ja-JP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Activities in </a:t>
            </a:r>
            <a:r>
              <a:rPr kumimoji="1" lang="en-US" altLang="ja-JP" sz="3200" b="1" i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“Rose Day”</a:t>
            </a:r>
          </a:p>
          <a:p>
            <a:endParaRPr lang="en-US" altLang="ja-JP" sz="3200" b="1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2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④　</a:t>
            </a:r>
            <a:r>
              <a:rPr kumimoji="1" lang="en-US" altLang="ja-JP" sz="3200" b="1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Starfish</a:t>
            </a:r>
            <a:r>
              <a:rPr kumimoji="1" lang="en-US" altLang="ja-JP" sz="3200" b="1" i="1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 </a:t>
            </a:r>
            <a:r>
              <a:rPr kumimoji="1" lang="en-US" altLang="ja-JP" sz="32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Project</a:t>
            </a:r>
          </a:p>
          <a:p>
            <a:endParaRPr lang="en-US" altLang="ja-JP" sz="3200" b="1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⑤　</a:t>
            </a:r>
            <a:r>
              <a:rPr kumimoji="1" lang="en-US" altLang="ja-JP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New Activities</a:t>
            </a:r>
          </a:p>
        </p:txBody>
      </p:sp>
      <p:pic>
        <p:nvPicPr>
          <p:cNvPr id="7" name="図 6" descr="ロゴ, 会社名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CFB79ED-BEAE-3C17-D179-46204933F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52" y="146682"/>
            <a:ext cx="1109406" cy="1180618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CB41F9F-9335-BE74-434B-2D0E2F3BB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018" y="6356350"/>
            <a:ext cx="528782" cy="365125"/>
          </a:xfrm>
        </p:spPr>
        <p:txBody>
          <a:bodyPr/>
          <a:lstStyle/>
          <a:p>
            <a:fld id="{0FA49621-04EE-401E-9116-F409350BA07A}" type="slidenum">
              <a:rPr kumimoji="1" lang="ja-JP" altLang="en-US" sz="2000" b="1" smtClean="0"/>
              <a:t>13</a:t>
            </a:fld>
            <a:endParaRPr kumimoji="1" lang="ja-JP" altLang="en-US" sz="2000" b="1"/>
          </a:p>
        </p:txBody>
      </p:sp>
    </p:spTree>
    <p:extLst>
      <p:ext uri="{BB962C8B-B14F-4D97-AF65-F5344CB8AC3E}">
        <p14:creationId xmlns:p14="http://schemas.microsoft.com/office/powerpoint/2010/main" val="410174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47443D7-A5DE-4793-0DFA-0025A4476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27" y="2104571"/>
            <a:ext cx="11686546" cy="3987174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54948E8-A039-3876-BEDB-E7845E2889C2}"/>
              </a:ext>
            </a:extLst>
          </p:cNvPr>
          <p:cNvSpPr/>
          <p:nvPr/>
        </p:nvSpPr>
        <p:spPr>
          <a:xfrm>
            <a:off x="7213601" y="5573486"/>
            <a:ext cx="986972" cy="195942"/>
          </a:xfrm>
          <a:prstGeom prst="rect">
            <a:avLst/>
          </a:prstGeom>
          <a:solidFill>
            <a:schemeClr val="tx2">
              <a:lumMod val="90000"/>
              <a:lumOff val="1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850E1FB-D63C-48E9-1B11-ECC858A81FD5}"/>
              </a:ext>
            </a:extLst>
          </p:cNvPr>
          <p:cNvSpPr txBox="1"/>
          <p:nvPr/>
        </p:nvSpPr>
        <p:spPr>
          <a:xfrm>
            <a:off x="2095534" y="218190"/>
            <a:ext cx="97272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ja-JP" altLang="en-US" sz="4800" kern="100" dirty="0">
                <a:solidFill>
                  <a:srgbClr val="FF0000"/>
                </a:solidFill>
                <a:effectLst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Times New Roman" panose="02020603050405020304" pitchFamily="18" charset="0"/>
              </a:rPr>
              <a:t>　　　</a:t>
            </a:r>
            <a:r>
              <a:rPr lang="en-US" altLang="ja-JP" sz="4800" kern="100" dirty="0">
                <a:solidFill>
                  <a:srgbClr val="FF0000"/>
                </a:solidFill>
                <a:effectLst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Times New Roman" panose="02020603050405020304" pitchFamily="18" charset="0"/>
              </a:rPr>
              <a:t>Starfish</a:t>
            </a:r>
            <a:r>
              <a:rPr lang="en-US" altLang="ja-JP" sz="4800" kern="100" dirty="0">
                <a:effectLst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Times New Roman" panose="02020603050405020304" pitchFamily="18" charset="0"/>
              </a:rPr>
              <a:t> Project</a:t>
            </a:r>
          </a:p>
          <a:p>
            <a:pPr algn="just"/>
            <a:r>
              <a:rPr lang="ja-JP" altLang="en-US" sz="3200" kern="100" dirty="0">
                <a:effectLst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Times New Roman" panose="02020603050405020304" pitchFamily="18" charset="0"/>
              </a:rPr>
              <a:t>　　</a:t>
            </a:r>
            <a:r>
              <a:rPr lang="ja-JP" altLang="en-US" sz="2400" kern="100" dirty="0">
                <a:effectLst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Times New Roman" panose="02020603050405020304" pitchFamily="18" charset="0"/>
              </a:rPr>
              <a:t>～</a:t>
            </a:r>
            <a:r>
              <a:rPr lang="en-US" altLang="ja-JP" sz="2400" kern="1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Times New Roman" panose="02020603050405020304" pitchFamily="18" charset="0"/>
              </a:rPr>
              <a:t>We</a:t>
            </a:r>
            <a:r>
              <a:rPr lang="en-US" altLang="ja-JP" sz="2400" kern="100" dirty="0">
                <a:effectLst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Times New Roman" panose="02020603050405020304" pitchFamily="18" charset="0"/>
              </a:rPr>
              <a:t> want to help as many Women and Girls as possible</a:t>
            </a:r>
            <a:r>
              <a:rPr lang="ja-JP" altLang="en-US" sz="2400" kern="100" dirty="0">
                <a:effectLst/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Times New Roman" panose="02020603050405020304" pitchFamily="18" charset="0"/>
              </a:rPr>
              <a:t>～</a:t>
            </a:r>
            <a:endParaRPr lang="ja-JP" altLang="ja-JP" sz="2400" kern="100" dirty="0">
              <a:effectLst/>
              <a:latin typeface="HGS創英角ﾎﾟｯﾌﾟ体" panose="040B0A00000000000000" pitchFamily="50" charset="-128"/>
              <a:ea typeface="HGS創英角ﾎﾟｯﾌﾟ体" panose="040B0A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4" name="図 3" descr="ロゴ, 会社名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A443D5D-E4A9-E179-50B5-0E65CD05F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63" y="332252"/>
            <a:ext cx="1029246" cy="1095313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0175B93B-5FF8-F50E-5688-96DFE56BE4C9}"/>
              </a:ext>
            </a:extLst>
          </p:cNvPr>
          <p:cNvGrpSpPr/>
          <p:nvPr/>
        </p:nvGrpSpPr>
        <p:grpSpPr>
          <a:xfrm>
            <a:off x="266172" y="2139296"/>
            <a:ext cx="11686546" cy="3987174"/>
            <a:chOff x="266172" y="2139296"/>
            <a:chExt cx="11686546" cy="3987174"/>
          </a:xfrm>
        </p:grpSpPr>
        <p:pic>
          <p:nvPicPr>
            <p:cNvPr id="2" name="図 1" descr="ダイアグラム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785E52C0-8A88-1352-9F45-99F7C9795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72" y="2139296"/>
              <a:ext cx="11686546" cy="3987174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4B5A360-4A46-1755-929E-CA154CF163FD}"/>
                </a:ext>
              </a:extLst>
            </p:cNvPr>
            <p:cNvSpPr txBox="1"/>
            <p:nvPr/>
          </p:nvSpPr>
          <p:spPr>
            <a:xfrm>
              <a:off x="414269" y="2879283"/>
              <a:ext cx="2747417" cy="707886"/>
            </a:xfrm>
            <a:prstGeom prst="rect">
              <a:avLst/>
            </a:prstGeom>
            <a:solidFill>
              <a:srgbClr val="ADA58D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b="1" dirty="0">
                  <a:solidFill>
                    <a:srgbClr val="FFFF00"/>
                  </a:solidFill>
                </a:rPr>
                <a:t>so many starfish left</a:t>
              </a:r>
            </a:p>
            <a:p>
              <a:pPr algn="ctr"/>
              <a:r>
                <a:rPr lang="en-US" altLang="ja-JP" sz="2000" b="1" dirty="0">
                  <a:solidFill>
                    <a:srgbClr val="FFFF00"/>
                  </a:solidFill>
                </a:rPr>
                <a:t> on the seashore</a:t>
              </a:r>
              <a:r>
                <a:rPr lang="ja-JP" altLang="en-US" sz="2000" b="1" dirty="0">
                  <a:solidFill>
                    <a:srgbClr val="FFFF00"/>
                  </a:solidFill>
                </a:rPr>
                <a:t>！</a:t>
              </a:r>
              <a:endParaRPr kumimoji="1" lang="ja-JP" altLang="en-US" sz="2000" b="1" dirty="0">
                <a:solidFill>
                  <a:srgbClr val="FFFF00"/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9B22913-8E90-3B39-E500-CA8EE010FFF0}"/>
                </a:ext>
              </a:extLst>
            </p:cNvPr>
            <p:cNvSpPr txBox="1"/>
            <p:nvPr/>
          </p:nvSpPr>
          <p:spPr>
            <a:xfrm>
              <a:off x="3384773" y="3427789"/>
              <a:ext cx="3073823" cy="923330"/>
            </a:xfrm>
            <a:prstGeom prst="rect">
              <a:avLst/>
            </a:prstGeom>
            <a:solidFill>
              <a:srgbClr val="A89D8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b="1" dirty="0">
                  <a:solidFill>
                    <a:srgbClr val="FFFF00"/>
                  </a:solidFill>
                </a:rPr>
                <a:t>Once return them</a:t>
              </a:r>
              <a:r>
                <a:rPr kumimoji="1" lang="en-US" altLang="ja-JP" b="1" dirty="0">
                  <a:solidFill>
                    <a:srgbClr val="FFFF00"/>
                  </a:solidFill>
                </a:rPr>
                <a:t> to the sea, they will survive and come back again</a:t>
              </a:r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EC60D4E-AF51-E265-2F01-E6CEAFE72023}"/>
              </a:ext>
            </a:extLst>
          </p:cNvPr>
          <p:cNvSpPr txBox="1"/>
          <p:nvPr/>
        </p:nvSpPr>
        <p:spPr>
          <a:xfrm>
            <a:off x="6109445" y="5722413"/>
            <a:ext cx="4849906" cy="369332"/>
          </a:xfrm>
          <a:prstGeom prst="rect">
            <a:avLst/>
          </a:prstGeom>
          <a:solidFill>
            <a:srgbClr val="3E5986"/>
          </a:solidFill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chemeClr val="bg1"/>
                </a:solidFill>
              </a:rPr>
              <a:t>Zonta International D26 “Team Starfish”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F850731-CE3E-01E2-B8F0-11FD986A5DA9}"/>
              </a:ext>
            </a:extLst>
          </p:cNvPr>
          <p:cNvSpPr txBox="1"/>
          <p:nvPr/>
        </p:nvSpPr>
        <p:spPr>
          <a:xfrm>
            <a:off x="7096959" y="5463284"/>
            <a:ext cx="1221171" cy="369332"/>
          </a:xfrm>
          <a:prstGeom prst="rect">
            <a:avLst/>
          </a:prstGeom>
          <a:solidFill>
            <a:srgbClr val="3D568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</a:rPr>
              <a:t>2022~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D1FC8E81-FD07-2B53-9F10-EBF2E41EF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5708" y="6356350"/>
            <a:ext cx="658091" cy="365125"/>
          </a:xfrm>
        </p:spPr>
        <p:txBody>
          <a:bodyPr/>
          <a:lstStyle/>
          <a:p>
            <a:fld id="{0FA49621-04EE-401E-9116-F409350BA07A}" type="slidenum">
              <a:rPr kumimoji="1" lang="ja-JP" altLang="en-US" sz="2000" b="1" smtClean="0"/>
              <a:t>14</a:t>
            </a:fld>
            <a:endParaRPr kumimoji="1" lang="ja-JP" altLang="en-US" sz="2000" b="1"/>
          </a:p>
        </p:txBody>
      </p:sp>
    </p:spTree>
    <p:extLst>
      <p:ext uri="{BB962C8B-B14F-4D97-AF65-F5344CB8AC3E}">
        <p14:creationId xmlns:p14="http://schemas.microsoft.com/office/powerpoint/2010/main" val="2156383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1104DE0-8B45-DCF3-C313-A274013E99C3}"/>
              </a:ext>
            </a:extLst>
          </p:cNvPr>
          <p:cNvSpPr/>
          <p:nvPr/>
        </p:nvSpPr>
        <p:spPr>
          <a:xfrm>
            <a:off x="544945" y="1483196"/>
            <a:ext cx="10808855" cy="22393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991F589-B80B-FA0F-A31C-50B8BC84E255}"/>
              </a:ext>
            </a:extLst>
          </p:cNvPr>
          <p:cNvSpPr txBox="1"/>
          <p:nvPr/>
        </p:nvSpPr>
        <p:spPr>
          <a:xfrm>
            <a:off x="624465" y="1820408"/>
            <a:ext cx="10459171" cy="156357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altLang="ja-JP" sz="2800" i="0" dirty="0">
                <a:solidFill>
                  <a:schemeClr val="bg1"/>
                </a:solidFill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The name </a:t>
            </a:r>
            <a:r>
              <a:rPr lang="en-US" altLang="ja-JP" sz="2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comes</a:t>
            </a:r>
            <a:r>
              <a:rPr lang="en-US" altLang="ja-JP" sz="2800" i="0" dirty="0">
                <a:solidFill>
                  <a:schemeClr val="bg1"/>
                </a:solidFill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from the idea that</a:t>
            </a:r>
          </a:p>
          <a:p>
            <a:pPr algn="ctr">
              <a:lnSpc>
                <a:spcPts val="4000"/>
              </a:lnSpc>
            </a:pPr>
            <a:r>
              <a:rPr lang="en-US" altLang="ja-JP" sz="2800" b="0" i="0" dirty="0">
                <a:solidFill>
                  <a:schemeClr val="bg1"/>
                </a:solidFill>
                <a:effectLst/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“</a:t>
            </a:r>
            <a:r>
              <a:rPr lang="en-US" altLang="ja-JP" sz="2800" dirty="0">
                <a:solidFill>
                  <a:schemeClr val="bg1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when</a:t>
            </a:r>
            <a:r>
              <a:rPr lang="en-US" altLang="ja-JP" sz="2800" b="0" i="0" dirty="0">
                <a:solidFill>
                  <a:schemeClr val="bg1"/>
                </a:solidFill>
                <a:effectLst/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 you find a weakened starfish  washed up on the</a:t>
            </a:r>
            <a:r>
              <a:rPr lang="ja-JP" altLang="en-US" sz="2800" dirty="0">
                <a:solidFill>
                  <a:schemeClr val="bg1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 </a:t>
            </a:r>
            <a:r>
              <a:rPr lang="en-US" altLang="ja-JP" sz="2800" b="0" i="0" dirty="0">
                <a:solidFill>
                  <a:schemeClr val="bg1"/>
                </a:solidFill>
                <a:effectLst/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shore, </a:t>
            </a:r>
          </a:p>
          <a:p>
            <a:pPr algn="ctr">
              <a:lnSpc>
                <a:spcPts val="4000"/>
              </a:lnSpc>
            </a:pPr>
            <a:r>
              <a:rPr lang="en-US" altLang="ja-JP" sz="2800" dirty="0">
                <a:solidFill>
                  <a:schemeClr val="bg1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you</a:t>
            </a:r>
            <a:r>
              <a:rPr lang="en-US" altLang="ja-JP" sz="2800" b="0" i="0" dirty="0">
                <a:solidFill>
                  <a:schemeClr val="bg1"/>
                </a:solidFill>
                <a:effectLst/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 immediately return it to the sea.”</a:t>
            </a:r>
            <a:endParaRPr lang="ja-JP" altLang="en-US" sz="2800" dirty="0">
              <a:solidFill>
                <a:schemeClr val="bg1"/>
              </a:solidFill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</p:txBody>
      </p:sp>
      <p:pic>
        <p:nvPicPr>
          <p:cNvPr id="5" name="図 4" descr="時計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6A76A969-7D86-C364-B073-4D95B46F3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245" y="219530"/>
            <a:ext cx="1577102" cy="1200482"/>
          </a:xfrm>
          <a:prstGeom prst="rect">
            <a:avLst/>
          </a:prstGeom>
        </p:spPr>
      </p:pic>
      <p:pic>
        <p:nvPicPr>
          <p:cNvPr id="22" name="図 21" descr="正方形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E98B93B-49D3-3618-BB1C-A99A2A3E6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99" y="4190533"/>
            <a:ext cx="2569136" cy="1782368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065325F-34E4-D527-6E65-3BF8A4D95019}"/>
              </a:ext>
            </a:extLst>
          </p:cNvPr>
          <p:cNvSpPr txBox="1"/>
          <p:nvPr/>
        </p:nvSpPr>
        <p:spPr>
          <a:xfrm>
            <a:off x="3508234" y="368828"/>
            <a:ext cx="40835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600" b="1" kern="100" dirty="0">
                <a:solidFill>
                  <a:srgbClr val="FF0000"/>
                </a:solidFill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Starfish</a:t>
            </a:r>
            <a:r>
              <a:rPr lang="en-US" altLang="ja-JP" sz="3600" b="1" kern="100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Project</a:t>
            </a:r>
            <a:endParaRPr lang="ja-JP" altLang="en-US" sz="3600" b="1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26" name="図 25" descr="ロゴ, 会社名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1F40ADA-14F0-3C46-05D5-1A469DC30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08" y="111633"/>
            <a:ext cx="865317" cy="920861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A627F19-0F63-CB72-CA94-2751ADF3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5782" y="6356350"/>
            <a:ext cx="538018" cy="365125"/>
          </a:xfrm>
        </p:spPr>
        <p:txBody>
          <a:bodyPr/>
          <a:lstStyle/>
          <a:p>
            <a:fld id="{0FA49621-04EE-401E-9116-F409350BA07A}" type="slidenum">
              <a:rPr kumimoji="1" lang="ja-JP" altLang="en-US" sz="2000" b="1" smtClean="0"/>
              <a:t>15</a:t>
            </a:fld>
            <a:endParaRPr kumimoji="1" lang="ja-JP" altLang="en-US" sz="2000" b="1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2FADCF4-6109-2C8E-5F1A-F1E1C98C5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9163" y="4105944"/>
            <a:ext cx="4282503" cy="2034491"/>
          </a:xfrm>
          <a:prstGeom prst="rect">
            <a:avLst/>
          </a:prstGeom>
        </p:spPr>
      </p:pic>
      <p:pic>
        <p:nvPicPr>
          <p:cNvPr id="11" name="図 10" descr="グラフィカル ユーザー インターフェイス, アプリケーショ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D1DC863-AFFC-B906-698F-CBFA8F843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803" y="3865416"/>
            <a:ext cx="2637992" cy="13653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60671FC-2C13-138E-8F81-7E9EB37A78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5221" y="5242296"/>
            <a:ext cx="2381557" cy="151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56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69B1FAB-F2F8-69DB-D71F-818337D4752E}"/>
              </a:ext>
            </a:extLst>
          </p:cNvPr>
          <p:cNvSpPr txBox="1"/>
          <p:nvPr/>
        </p:nvSpPr>
        <p:spPr>
          <a:xfrm>
            <a:off x="1803323" y="1414131"/>
            <a:ext cx="95097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①　</a:t>
            </a:r>
            <a:r>
              <a:rPr lang="en-US" altLang="ja-JP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International day of the </a:t>
            </a:r>
            <a:r>
              <a:rPr lang="en-US" altLang="ja-JP" sz="3200" b="1" i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girl child</a:t>
            </a:r>
          </a:p>
          <a:p>
            <a:endParaRPr kumimoji="1" lang="en-US" altLang="ja-JP" sz="3200" b="1" dirty="0">
              <a:solidFill>
                <a:schemeClr val="bg2">
                  <a:lumMod val="90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②　</a:t>
            </a:r>
            <a:r>
              <a:rPr kumimoji="1" lang="en-US" altLang="ja-JP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“</a:t>
            </a:r>
            <a:r>
              <a:rPr kumimoji="1" lang="en-US" altLang="ja-JP" sz="3200" b="1" i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Zonta says NO </a:t>
            </a:r>
            <a:r>
              <a:rPr kumimoji="1" lang="en-US" altLang="ja-JP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to violence against  women”</a:t>
            </a:r>
          </a:p>
          <a:p>
            <a:endParaRPr lang="en-US" altLang="ja-JP" sz="3200" b="1" dirty="0">
              <a:solidFill>
                <a:schemeClr val="bg2">
                  <a:lumMod val="90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③　</a:t>
            </a:r>
            <a:r>
              <a:rPr kumimoji="1" lang="en-US" altLang="ja-JP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Activities in </a:t>
            </a:r>
            <a:r>
              <a:rPr kumimoji="1" lang="en-US" altLang="ja-JP" sz="3200" b="1" i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“Rose Day”</a:t>
            </a:r>
          </a:p>
          <a:p>
            <a:endParaRPr lang="en-US" altLang="ja-JP" sz="3200" b="1" dirty="0">
              <a:solidFill>
                <a:schemeClr val="bg2">
                  <a:lumMod val="90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④　</a:t>
            </a:r>
            <a:r>
              <a:rPr kumimoji="1" lang="en-US" altLang="ja-JP" sz="3200" b="1" i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“Star fish”  </a:t>
            </a:r>
            <a:r>
              <a:rPr kumimoji="1" lang="en-US" altLang="ja-JP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Project</a:t>
            </a:r>
          </a:p>
          <a:p>
            <a:endParaRPr lang="en-US" altLang="ja-JP" sz="3200" b="1" dirty="0">
              <a:solidFill>
                <a:schemeClr val="bg2">
                  <a:lumMod val="90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2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⑤　</a:t>
            </a:r>
            <a:r>
              <a:rPr kumimoji="1" lang="en-US" altLang="ja-JP" sz="32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New Activities</a:t>
            </a:r>
          </a:p>
        </p:txBody>
      </p:sp>
      <p:pic>
        <p:nvPicPr>
          <p:cNvPr id="7" name="図 6" descr="ロゴ, 会社名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7F38765-C7AD-ACC0-9FE6-2ADE2B2C0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52" y="146682"/>
            <a:ext cx="1109406" cy="1180618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7B8803D-AB70-ED01-3E19-9FB224556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018" y="6291696"/>
            <a:ext cx="574964" cy="365125"/>
          </a:xfrm>
        </p:spPr>
        <p:txBody>
          <a:bodyPr/>
          <a:lstStyle/>
          <a:p>
            <a:fld id="{0FA49621-04EE-401E-9116-F409350BA07A}" type="slidenum">
              <a:rPr kumimoji="1" lang="ja-JP" altLang="en-US" sz="2000" b="1" smtClean="0"/>
              <a:t>16</a:t>
            </a:fld>
            <a:endParaRPr kumimoji="1" lang="ja-JP" altLang="en-US" sz="2000" b="1"/>
          </a:p>
        </p:txBody>
      </p:sp>
    </p:spTree>
    <p:extLst>
      <p:ext uri="{BB962C8B-B14F-4D97-AF65-F5344CB8AC3E}">
        <p14:creationId xmlns:p14="http://schemas.microsoft.com/office/powerpoint/2010/main" val="145208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20E1685-FF48-74C8-C96F-DFD721F60465}"/>
              </a:ext>
            </a:extLst>
          </p:cNvPr>
          <p:cNvSpPr/>
          <p:nvPr/>
        </p:nvSpPr>
        <p:spPr>
          <a:xfrm>
            <a:off x="244558" y="1526520"/>
            <a:ext cx="11185443" cy="482983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C0A283E-9BD3-2D3C-27C7-C6A8C1222203}"/>
              </a:ext>
            </a:extLst>
          </p:cNvPr>
          <p:cNvSpPr txBox="1"/>
          <p:nvPr/>
        </p:nvSpPr>
        <p:spPr>
          <a:xfrm>
            <a:off x="2165248" y="454863"/>
            <a:ext cx="85396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New Projects  of</a:t>
            </a:r>
            <a:r>
              <a:rPr lang="ja-JP" altLang="en-US" sz="4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en-US" altLang="ja-JP" sz="4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District 26 </a:t>
            </a:r>
            <a:r>
              <a:rPr lang="ja-JP" altLang="en-US" sz="4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：</a:t>
            </a:r>
            <a:endParaRPr kumimoji="1" lang="en-US" altLang="ja-JP" sz="44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47E09C8-DD53-6DF6-1B85-35606BF1A183}"/>
              </a:ext>
            </a:extLst>
          </p:cNvPr>
          <p:cNvSpPr txBox="1"/>
          <p:nvPr/>
        </p:nvSpPr>
        <p:spPr>
          <a:xfrm>
            <a:off x="680328" y="2110785"/>
            <a:ext cx="106680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altLang="ja-JP" sz="3600" b="1" kern="100" dirty="0">
                <a:solidFill>
                  <a:srgbClr val="FFFF00"/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To hold </a:t>
            </a:r>
            <a:r>
              <a:rPr lang="en-US" altLang="ja-JP" sz="3600" b="1" kern="1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s</a:t>
            </a:r>
            <a:r>
              <a:rPr lang="en-US" altLang="ja-JP" sz="3600" b="1" kern="100" dirty="0">
                <a:solidFill>
                  <a:srgbClr val="FFFF00"/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tudy sessions to learn about how climate change negatively affects lives of women and girls</a:t>
            </a:r>
            <a:endParaRPr lang="en-US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742950" indent="-742950">
              <a:buAutoNum type="arabicPeriod" startAt="2"/>
            </a:pPr>
            <a:r>
              <a:rPr lang="en-US" altLang="ja-JP" sz="3600" b="1" kern="1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T</a:t>
            </a:r>
            <a:r>
              <a:rPr lang="en-US" altLang="ja-JP" sz="3600" b="1" dirty="0">
                <a:solidFill>
                  <a:srgbClr val="FFFF00"/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o request the government to establish </a:t>
            </a:r>
            <a:r>
              <a:rPr lang="ja-JP" altLang="en-US" sz="3600" b="1" dirty="0">
                <a:solidFill>
                  <a:srgbClr val="FFFF00"/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　　</a:t>
            </a:r>
            <a:endParaRPr lang="en-US" altLang="ja-JP" sz="3600" b="1" dirty="0">
              <a:solidFill>
                <a:srgbClr val="FFFF00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600" b="1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　　</a:t>
            </a:r>
            <a:r>
              <a:rPr lang="en-US" altLang="ja-JP" sz="3600" b="1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some support centers </a:t>
            </a:r>
            <a:r>
              <a:rPr lang="en-US" altLang="ja-JP" sz="3600" b="1" dirty="0">
                <a:solidFill>
                  <a:srgbClr val="FFFF00"/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where young women  </a:t>
            </a:r>
          </a:p>
          <a:p>
            <a:r>
              <a:rPr lang="en-US" altLang="ja-JP" sz="3600" b="1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    </a:t>
            </a:r>
            <a:r>
              <a:rPr lang="en-US" altLang="ja-JP" sz="3600" b="1" dirty="0">
                <a:solidFill>
                  <a:srgbClr val="FFFF00"/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who have started working can go for advice</a:t>
            </a:r>
            <a:r>
              <a:rPr lang="ja-JP" altLang="en-US" sz="3600" b="1" dirty="0">
                <a:solidFill>
                  <a:srgbClr val="FFFF00"/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　</a:t>
            </a:r>
            <a:endParaRPr lang="en-US" altLang="ja-JP" sz="3600" b="1" dirty="0">
              <a:solidFill>
                <a:srgbClr val="FFFF00"/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3600" b="1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　　</a:t>
            </a:r>
            <a:r>
              <a:rPr lang="en-US" altLang="ja-JP" sz="3600" b="1" dirty="0">
                <a:solidFill>
                  <a:srgbClr val="FFFF00"/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when they </a:t>
            </a:r>
            <a:r>
              <a:rPr lang="en-US" altLang="ja-JP" sz="3600" b="1">
                <a:solidFill>
                  <a:srgbClr val="FFFF00"/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face difficulties</a:t>
            </a:r>
            <a:endParaRPr kumimoji="1" lang="en-US" altLang="ja-JP" sz="3600" b="1" dirty="0">
              <a:solidFill>
                <a:srgbClr val="FFFF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3" name="図 2" descr="ロゴ, 会社名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8CA1172-5F6C-D473-1438-29E735CCE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58" y="149161"/>
            <a:ext cx="1010293" cy="1075143"/>
          </a:xfrm>
          <a:prstGeom prst="rect">
            <a:avLst/>
          </a:prstGeom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E986148-49DF-4AD5-38EE-E93FF4CF7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1" y="6356350"/>
            <a:ext cx="731982" cy="365125"/>
          </a:xfrm>
        </p:spPr>
        <p:txBody>
          <a:bodyPr/>
          <a:lstStyle/>
          <a:p>
            <a:fld id="{0FA49621-04EE-401E-9116-F409350BA07A}" type="slidenum">
              <a:rPr kumimoji="1" lang="ja-JP" altLang="en-US" sz="2000" b="1" smtClean="0"/>
              <a:t>17</a:t>
            </a:fld>
            <a:endParaRPr kumimoji="1"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40748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597754D-268E-5327-FF45-4B8551A2FD70}"/>
              </a:ext>
            </a:extLst>
          </p:cNvPr>
          <p:cNvSpPr/>
          <p:nvPr/>
        </p:nvSpPr>
        <p:spPr>
          <a:xfrm>
            <a:off x="2276581" y="250483"/>
            <a:ext cx="7430947" cy="118061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05C45EA-9842-41D4-460F-CA4EEACCB883}"/>
              </a:ext>
            </a:extLst>
          </p:cNvPr>
          <p:cNvSpPr txBox="1"/>
          <p:nvPr/>
        </p:nvSpPr>
        <p:spPr>
          <a:xfrm>
            <a:off x="3312856" y="383048"/>
            <a:ext cx="6111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kern="100" dirty="0">
                <a:solidFill>
                  <a:srgbClr val="FFFF00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Presentation Details</a:t>
            </a:r>
            <a:endParaRPr lang="ja-JP" altLang="ja-JP" sz="4000" b="1" kern="100" dirty="0">
              <a:solidFill>
                <a:srgbClr val="FFFF00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A7F80FB-7EDC-D3D2-15C0-205D2AA50EA7}"/>
              </a:ext>
            </a:extLst>
          </p:cNvPr>
          <p:cNvSpPr txBox="1"/>
          <p:nvPr/>
        </p:nvSpPr>
        <p:spPr>
          <a:xfrm>
            <a:off x="1803323" y="1771267"/>
            <a:ext cx="91304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①　</a:t>
            </a:r>
            <a:r>
              <a:rPr lang="en-US" altLang="ja-JP" sz="32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International day of the </a:t>
            </a:r>
            <a:r>
              <a:rPr lang="en-US" altLang="ja-JP" sz="3200" b="1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girl child</a:t>
            </a:r>
          </a:p>
          <a:p>
            <a:endParaRPr kumimoji="1" lang="en-US" altLang="ja-JP" sz="3200" b="1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2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②　</a:t>
            </a:r>
            <a:r>
              <a:rPr kumimoji="1" lang="en-US" altLang="ja-JP" sz="3200" b="1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Zonta says NO </a:t>
            </a:r>
            <a:r>
              <a:rPr kumimoji="1" lang="en-US" altLang="ja-JP" sz="32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to violence against  women</a:t>
            </a:r>
          </a:p>
          <a:p>
            <a:endParaRPr lang="en-US" altLang="ja-JP" sz="3200" b="1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2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③　</a:t>
            </a:r>
            <a:r>
              <a:rPr kumimoji="1" lang="en-US" altLang="ja-JP" sz="32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Activities in </a:t>
            </a:r>
            <a:r>
              <a:rPr kumimoji="1" lang="en-US" altLang="ja-JP" sz="3200" b="1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Rose Day</a:t>
            </a:r>
            <a:endParaRPr kumimoji="1" lang="en-US" altLang="ja-JP" sz="3200" b="1" i="1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lang="en-US" altLang="ja-JP" sz="3200" b="1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2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④　</a:t>
            </a:r>
            <a:r>
              <a:rPr kumimoji="1" lang="en-US" altLang="ja-JP" sz="3200" b="1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Starfish  </a:t>
            </a:r>
            <a:r>
              <a:rPr kumimoji="1" lang="en-US" altLang="ja-JP" sz="32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Project</a:t>
            </a:r>
          </a:p>
          <a:p>
            <a:endParaRPr lang="en-US" altLang="ja-JP" sz="3200" b="1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2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⑤　</a:t>
            </a:r>
            <a:r>
              <a:rPr kumimoji="1" lang="en-US" altLang="ja-JP" sz="32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New Activities</a:t>
            </a:r>
          </a:p>
        </p:txBody>
      </p:sp>
      <p:pic>
        <p:nvPicPr>
          <p:cNvPr id="3" name="図 2" descr="ロゴ, 会社名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4C003C97-3ED7-06DA-17F3-4C6104A09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52" y="146682"/>
            <a:ext cx="1109406" cy="1180618"/>
          </a:xfrm>
          <a:prstGeom prst="rect">
            <a:avLst/>
          </a:prstGeom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6D9A9FE-9706-DA1C-C2E7-6F1CED8B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8072" y="6113019"/>
            <a:ext cx="464127" cy="365125"/>
          </a:xfrm>
        </p:spPr>
        <p:txBody>
          <a:bodyPr/>
          <a:lstStyle/>
          <a:p>
            <a:fld id="{0FA49621-04EE-401E-9116-F409350BA07A}" type="slidenum">
              <a:rPr kumimoji="1" lang="ja-JP" altLang="en-US" sz="2000" b="1" smtClean="0"/>
              <a:t>2</a:t>
            </a:fld>
            <a:endParaRPr kumimoji="1"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60369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0AEB84E-81BE-7BCC-5182-772B41B6C41D}"/>
              </a:ext>
            </a:extLst>
          </p:cNvPr>
          <p:cNvSpPr txBox="1"/>
          <p:nvPr/>
        </p:nvSpPr>
        <p:spPr>
          <a:xfrm>
            <a:off x="2122300" y="1771267"/>
            <a:ext cx="91304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①　</a:t>
            </a:r>
            <a:r>
              <a:rPr lang="en-US" altLang="ja-JP" sz="32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International day of the </a:t>
            </a:r>
            <a:r>
              <a:rPr lang="en-US" altLang="ja-JP" sz="3200" b="1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girl child</a:t>
            </a:r>
          </a:p>
          <a:p>
            <a:endParaRPr kumimoji="1" lang="en-US" altLang="ja-JP" sz="3200" b="1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②　</a:t>
            </a:r>
            <a:r>
              <a:rPr kumimoji="1" lang="en-US" altLang="ja-JP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“</a:t>
            </a:r>
            <a:r>
              <a:rPr kumimoji="1" lang="en-US" altLang="ja-JP" sz="3200" b="1" i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Zonta says NO </a:t>
            </a:r>
            <a:r>
              <a:rPr kumimoji="1" lang="en-US" altLang="ja-JP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to violence against  women”</a:t>
            </a:r>
          </a:p>
          <a:p>
            <a:endParaRPr lang="en-US" altLang="ja-JP" sz="3200" b="1" dirty="0">
              <a:solidFill>
                <a:schemeClr val="bg2">
                  <a:lumMod val="90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③　</a:t>
            </a:r>
            <a:r>
              <a:rPr kumimoji="1" lang="en-US" altLang="ja-JP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Activities in </a:t>
            </a:r>
            <a:r>
              <a:rPr kumimoji="1" lang="en-US" altLang="ja-JP" sz="3200" b="1" i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“Rose Day”</a:t>
            </a:r>
          </a:p>
          <a:p>
            <a:endParaRPr lang="en-US" altLang="ja-JP" sz="3200" b="1" dirty="0">
              <a:solidFill>
                <a:schemeClr val="bg2">
                  <a:lumMod val="90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④　</a:t>
            </a:r>
            <a:r>
              <a:rPr kumimoji="1" lang="en-US" altLang="ja-JP" sz="3200" b="1" i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“Star fish”  </a:t>
            </a:r>
            <a:r>
              <a:rPr kumimoji="1" lang="en-US" altLang="ja-JP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Project</a:t>
            </a:r>
          </a:p>
          <a:p>
            <a:endParaRPr lang="en-US" altLang="ja-JP" sz="3200" b="1" dirty="0">
              <a:solidFill>
                <a:schemeClr val="bg2">
                  <a:lumMod val="90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⑤　</a:t>
            </a:r>
            <a:r>
              <a:rPr kumimoji="1" lang="en-US" altLang="ja-JP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New Activities</a:t>
            </a:r>
          </a:p>
        </p:txBody>
      </p:sp>
      <p:pic>
        <p:nvPicPr>
          <p:cNvPr id="6" name="図 5" descr="ロゴ, 会社名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1A6FC6B-4036-1571-DD70-12D1846EB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52" y="146682"/>
            <a:ext cx="1109406" cy="1180618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8FE6E36-97E4-ED80-C77F-B11D4F121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5854" y="6245782"/>
            <a:ext cx="417945" cy="365125"/>
          </a:xfrm>
        </p:spPr>
        <p:txBody>
          <a:bodyPr/>
          <a:lstStyle/>
          <a:p>
            <a:fld id="{0FA49621-04EE-401E-9116-F409350BA07A}" type="slidenum">
              <a:rPr kumimoji="1" lang="ja-JP" altLang="en-US" sz="2000" b="1" smtClean="0"/>
              <a:t>3</a:t>
            </a:fld>
            <a:endParaRPr kumimoji="1" lang="ja-JP" altLang="en-US" sz="2000" b="1"/>
          </a:p>
        </p:txBody>
      </p:sp>
    </p:spTree>
    <p:extLst>
      <p:ext uri="{BB962C8B-B14F-4D97-AF65-F5344CB8AC3E}">
        <p14:creationId xmlns:p14="http://schemas.microsoft.com/office/powerpoint/2010/main" val="4273035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15961-B662-CB87-A735-892C3207B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ロゴ, 会社名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AEBC6A9-EABF-2D4B-CA55-70ED10528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20" y="141667"/>
            <a:ext cx="1266497" cy="1347792"/>
          </a:xfrm>
          <a:prstGeom prst="rect">
            <a:avLst/>
          </a:prstGeom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5422038A-9E43-42E3-890A-69A4C59CA6CF}"/>
              </a:ext>
            </a:extLst>
          </p:cNvPr>
          <p:cNvGrpSpPr/>
          <p:nvPr/>
        </p:nvGrpSpPr>
        <p:grpSpPr>
          <a:xfrm>
            <a:off x="3478966" y="506413"/>
            <a:ext cx="6694501" cy="5845174"/>
            <a:chOff x="6419387" y="647361"/>
            <a:chExt cx="6694501" cy="5845174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10DFBCAC-9826-7E52-CC5C-94212FA67E3B}"/>
                </a:ext>
              </a:extLst>
            </p:cNvPr>
            <p:cNvSpPr txBox="1"/>
            <p:nvPr/>
          </p:nvSpPr>
          <p:spPr>
            <a:xfrm>
              <a:off x="6419387" y="4204512"/>
              <a:ext cx="31344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1.</a:t>
              </a:r>
              <a:r>
                <a:rPr kumimoji="1" lang="ja-JP" altLang="en-US" sz="24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　</a:t>
              </a:r>
              <a:r>
                <a:rPr kumimoji="1" lang="en-US" altLang="ja-JP" sz="24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Matsumoto  ZC</a:t>
              </a:r>
              <a:endPara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6E49CA88-55C7-63DD-6256-77E7FCF43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3901" y="647361"/>
              <a:ext cx="3859987" cy="5845174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6B2FC55-85DD-270A-F7E9-03A105654D22}"/>
              </a:ext>
            </a:extLst>
          </p:cNvPr>
          <p:cNvSpPr txBox="1"/>
          <p:nvPr/>
        </p:nvSpPr>
        <p:spPr>
          <a:xfrm>
            <a:off x="2398297" y="2247199"/>
            <a:ext cx="31298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200" b="1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International day </a:t>
            </a:r>
          </a:p>
          <a:p>
            <a:pPr algn="ctr"/>
            <a:r>
              <a:rPr lang="en-US" altLang="ja-JP" sz="3200" b="1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of the </a:t>
            </a:r>
            <a:r>
              <a:rPr lang="en-US" altLang="ja-JP" sz="3200" b="1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girl child</a:t>
            </a:r>
            <a:endParaRPr lang="ja-JP" altLang="en-US" sz="3200" dirty="0"/>
          </a:p>
        </p:txBody>
      </p:sp>
      <p:sp>
        <p:nvSpPr>
          <p:cNvPr id="16" name="スライド番号プレースホルダー 15">
            <a:extLst>
              <a:ext uri="{FF2B5EF4-FFF2-40B4-BE49-F238E27FC236}">
                <a16:creationId xmlns:a16="http://schemas.microsoft.com/office/drawing/2014/main" id="{D80B2834-C2EE-4ADC-A0F1-5907E1BFE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7090" y="6356350"/>
            <a:ext cx="916709" cy="365125"/>
          </a:xfrm>
        </p:spPr>
        <p:txBody>
          <a:bodyPr/>
          <a:lstStyle/>
          <a:p>
            <a:fld id="{0FA49621-04EE-401E-9116-F409350BA07A}" type="slidenum">
              <a:rPr kumimoji="1" lang="ja-JP" altLang="en-US" sz="2000" b="1" smtClean="0"/>
              <a:t>4</a:t>
            </a:fld>
            <a:endParaRPr kumimoji="1" lang="ja-JP" altLang="en-US" sz="2000" b="1"/>
          </a:p>
        </p:txBody>
      </p:sp>
    </p:spTree>
    <p:extLst>
      <p:ext uri="{BB962C8B-B14F-4D97-AF65-F5344CB8AC3E}">
        <p14:creationId xmlns:p14="http://schemas.microsoft.com/office/powerpoint/2010/main" val="1833141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8CACC8D-AD09-0318-73E3-BAF59C35041C}"/>
              </a:ext>
            </a:extLst>
          </p:cNvPr>
          <p:cNvGrpSpPr/>
          <p:nvPr/>
        </p:nvGrpSpPr>
        <p:grpSpPr>
          <a:xfrm>
            <a:off x="707166" y="1667795"/>
            <a:ext cx="11388027" cy="4467232"/>
            <a:chOff x="707166" y="1667795"/>
            <a:chExt cx="11388027" cy="4467232"/>
          </a:xfrm>
        </p:grpSpPr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135FE74F-B814-B374-A4D7-1038C87AE277}"/>
                </a:ext>
              </a:extLst>
            </p:cNvPr>
            <p:cNvGrpSpPr/>
            <p:nvPr/>
          </p:nvGrpSpPr>
          <p:grpSpPr>
            <a:xfrm>
              <a:off x="6898389" y="2346345"/>
              <a:ext cx="5196804" cy="3089104"/>
              <a:chOff x="3000821" y="3411301"/>
              <a:chExt cx="5196804" cy="3089104"/>
            </a:xfrm>
          </p:grpSpPr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848E1432-430E-1A1E-9EB0-50FDC7DE5A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0821" y="3411301"/>
                <a:ext cx="5196804" cy="2637574"/>
              </a:xfrm>
              <a:prstGeom prst="rect">
                <a:avLst/>
              </a:prstGeom>
            </p:spPr>
          </p:pic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13CAB3CA-8257-1BF5-DADE-3D8A8BBC032E}"/>
                  </a:ext>
                </a:extLst>
              </p:cNvPr>
              <p:cNvSpPr txBox="1"/>
              <p:nvPr/>
            </p:nvSpPr>
            <p:spPr>
              <a:xfrm>
                <a:off x="4604067" y="6131073"/>
                <a:ext cx="2018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dirty="0"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４</a:t>
                </a:r>
                <a:r>
                  <a:rPr kumimoji="1" lang="en-US" altLang="ja-JP" dirty="0"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.</a:t>
                </a:r>
                <a:r>
                  <a:rPr kumimoji="1" lang="ja-JP" altLang="en-US" dirty="0"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　</a:t>
                </a:r>
                <a:r>
                  <a:rPr kumimoji="1" lang="en-US" altLang="ja-JP" dirty="0"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Tokyo </a:t>
                </a:r>
                <a:r>
                  <a:rPr lang="en-US" altLang="ja-JP" dirty="0"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III</a:t>
                </a:r>
                <a:r>
                  <a:rPr lang="ja-JP" altLang="en-US" dirty="0"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 </a:t>
                </a:r>
                <a:r>
                  <a:rPr lang="en-US" altLang="ja-JP" dirty="0"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ZC</a:t>
                </a:r>
                <a:endParaRPr kumimoji="1" lang="en-US" altLang="ja-JP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endParaRPr>
              </a:p>
            </p:txBody>
          </p:sp>
        </p:grp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0288F2FA-343D-6600-51F8-C2D529DECBC0}"/>
                </a:ext>
              </a:extLst>
            </p:cNvPr>
            <p:cNvGrpSpPr/>
            <p:nvPr/>
          </p:nvGrpSpPr>
          <p:grpSpPr>
            <a:xfrm>
              <a:off x="707166" y="1667795"/>
              <a:ext cx="2863496" cy="4467232"/>
              <a:chOff x="4604067" y="542261"/>
              <a:chExt cx="2863496" cy="4467232"/>
            </a:xfrm>
          </p:grpSpPr>
          <p:pic>
            <p:nvPicPr>
              <p:cNvPr id="3" name="図 2" descr="タイムライン が含まれている画像&#10;&#10;AI によって生成されたコンテンツは間違っている可能性があります。">
                <a:extLst>
                  <a:ext uri="{FF2B5EF4-FFF2-40B4-BE49-F238E27FC236}">
                    <a16:creationId xmlns:a16="http://schemas.microsoft.com/office/drawing/2014/main" id="{28388F62-73EB-2E12-401F-0ECF00C532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4067" y="542261"/>
                <a:ext cx="2863496" cy="3994674"/>
              </a:xfrm>
              <a:prstGeom prst="rect">
                <a:avLst/>
              </a:prstGeom>
            </p:spPr>
          </p:pic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D93405EB-606A-09E9-2EB1-5B04B0C3E408}"/>
                  </a:ext>
                </a:extLst>
              </p:cNvPr>
              <p:cNvSpPr txBox="1"/>
              <p:nvPr/>
            </p:nvSpPr>
            <p:spPr>
              <a:xfrm>
                <a:off x="4992582" y="4640161"/>
                <a:ext cx="21093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dirty="0"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２</a:t>
                </a:r>
                <a:r>
                  <a:rPr kumimoji="1" lang="en-US" altLang="ja-JP" dirty="0"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.</a:t>
                </a:r>
                <a:r>
                  <a:rPr kumimoji="1" lang="ja-JP" altLang="en-US" dirty="0"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　</a:t>
                </a:r>
                <a:r>
                  <a:rPr kumimoji="1" lang="en-US" altLang="ja-JP" dirty="0"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Kanazawa  ZC</a:t>
                </a:r>
                <a:endParaRPr kumimoji="1" lang="ja-JP" altLang="en-US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endParaRPr>
              </a:p>
            </p:txBody>
          </p:sp>
        </p:grpSp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150A8B23-20DA-B008-07E3-ADCFEE873EF4}"/>
                </a:ext>
              </a:extLst>
            </p:cNvPr>
            <p:cNvGrpSpPr/>
            <p:nvPr/>
          </p:nvGrpSpPr>
          <p:grpSpPr>
            <a:xfrm>
              <a:off x="3723236" y="1723385"/>
              <a:ext cx="3175153" cy="4396645"/>
              <a:chOff x="8539481" y="1277122"/>
              <a:chExt cx="2634746" cy="3745070"/>
            </a:xfrm>
          </p:grpSpPr>
          <p:pic>
            <p:nvPicPr>
              <p:cNvPr id="5" name="図 4" descr="人, 記号, 持つ, フロント が含まれている画像&#10;&#10;AI によって生成されたコンテンツは間違っている可能性があります。">
                <a:extLst>
                  <a:ext uri="{FF2B5EF4-FFF2-40B4-BE49-F238E27FC236}">
                    <a16:creationId xmlns:a16="http://schemas.microsoft.com/office/drawing/2014/main" id="{9CAA05B7-7510-728D-4508-81540CA5D6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5147" y="1277122"/>
                <a:ext cx="2463800" cy="1952208"/>
              </a:xfrm>
              <a:prstGeom prst="rect">
                <a:avLst/>
              </a:prstGeom>
            </p:spPr>
          </p:pic>
          <p:pic>
            <p:nvPicPr>
              <p:cNvPr id="7" name="図 6" descr="テキスト&#10;&#10;AI によって生成されたコンテンツは間違っている可能性があります。">
                <a:extLst>
                  <a:ext uri="{FF2B5EF4-FFF2-40B4-BE49-F238E27FC236}">
                    <a16:creationId xmlns:a16="http://schemas.microsoft.com/office/drawing/2014/main" id="{3FCDE728-3FE0-C736-7DB0-568DA286C5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481" y="3130951"/>
                <a:ext cx="2463800" cy="1540197"/>
              </a:xfrm>
              <a:prstGeom prst="rect">
                <a:avLst/>
              </a:prstGeom>
            </p:spPr>
          </p:pic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38F4BCAE-D168-7734-36BF-263CC31CB89D}"/>
                  </a:ext>
                </a:extLst>
              </p:cNvPr>
              <p:cNvSpPr txBox="1"/>
              <p:nvPr/>
            </p:nvSpPr>
            <p:spPr>
              <a:xfrm>
                <a:off x="8766693" y="4707594"/>
                <a:ext cx="2407534" cy="314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3.</a:t>
                </a:r>
                <a:r>
                  <a:rPr kumimoji="1" lang="ja-JP" altLang="en-US" dirty="0"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　</a:t>
                </a:r>
                <a:r>
                  <a:rPr kumimoji="1" lang="en-US" altLang="ja-JP" dirty="0" err="1"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Kitakyusyu</a:t>
                </a:r>
                <a:r>
                  <a:rPr kumimoji="1" lang="en-US" altLang="ja-JP" dirty="0"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 </a:t>
                </a:r>
                <a:r>
                  <a:rPr lang="ja-JP" altLang="en-US" dirty="0"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 </a:t>
                </a:r>
                <a:r>
                  <a:rPr lang="en-US" altLang="ja-JP" dirty="0"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ZC</a:t>
                </a:r>
                <a:endParaRPr kumimoji="1" lang="en-US" altLang="ja-JP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endParaRPr>
              </a:p>
            </p:txBody>
          </p:sp>
        </p:grpSp>
      </p:grpSp>
      <p:pic>
        <p:nvPicPr>
          <p:cNvPr id="13" name="図 12" descr="ロゴ, 会社名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4B1D6D5-64C3-5C00-3A9A-6C4DA18DB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20" y="141667"/>
            <a:ext cx="1266497" cy="1347792"/>
          </a:xfrm>
          <a:prstGeom prst="rect">
            <a:avLst/>
          </a:prstGeom>
        </p:spPr>
      </p:pic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092B66D0-BE6B-5590-9FBF-3A2DD33AF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1126" y="6356350"/>
            <a:ext cx="602673" cy="365125"/>
          </a:xfrm>
        </p:spPr>
        <p:txBody>
          <a:bodyPr/>
          <a:lstStyle/>
          <a:p>
            <a:fld id="{0FA49621-04EE-401E-9116-F409350BA07A}" type="slidenum">
              <a:rPr kumimoji="1" lang="ja-JP" altLang="en-US" sz="2000" b="1" smtClean="0"/>
              <a:t>5</a:t>
            </a:fld>
            <a:endParaRPr kumimoji="1" lang="ja-JP" altLang="en-US" sz="2000" b="1"/>
          </a:p>
        </p:txBody>
      </p:sp>
    </p:spTree>
    <p:extLst>
      <p:ext uri="{BB962C8B-B14F-4D97-AF65-F5344CB8AC3E}">
        <p14:creationId xmlns:p14="http://schemas.microsoft.com/office/powerpoint/2010/main" val="318152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2B3A554-1C46-F88B-3A5D-8F7AB08B000B}"/>
              </a:ext>
            </a:extLst>
          </p:cNvPr>
          <p:cNvSpPr txBox="1"/>
          <p:nvPr/>
        </p:nvSpPr>
        <p:spPr>
          <a:xfrm>
            <a:off x="1803323" y="1233377"/>
            <a:ext cx="96585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①</a:t>
            </a:r>
            <a:r>
              <a:rPr lang="en-US" altLang="ja-JP" sz="3200" b="1" dirty="0" err="1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nternational</a:t>
            </a:r>
            <a:r>
              <a:rPr lang="en-US" altLang="ja-JP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day of the </a:t>
            </a:r>
            <a:r>
              <a:rPr lang="en-US" altLang="ja-JP" sz="3200" b="1" i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girl child</a:t>
            </a:r>
          </a:p>
          <a:p>
            <a:endParaRPr kumimoji="1" lang="en-US" altLang="ja-JP" sz="3200" b="1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2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②　</a:t>
            </a:r>
            <a:r>
              <a:rPr kumimoji="1" lang="en-US" altLang="ja-JP" sz="3200" b="1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Zonta says NO </a:t>
            </a:r>
            <a:r>
              <a:rPr kumimoji="1" lang="en-US" altLang="ja-JP" sz="32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to violence against  women</a:t>
            </a:r>
          </a:p>
          <a:p>
            <a:endParaRPr lang="en-US" altLang="ja-JP" sz="3200" b="1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③　</a:t>
            </a:r>
            <a:r>
              <a:rPr kumimoji="1" lang="en-US" altLang="ja-JP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Activities in </a:t>
            </a:r>
            <a:r>
              <a:rPr kumimoji="1" lang="en-US" altLang="ja-JP" sz="3200" b="1" i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“Rose Day”</a:t>
            </a:r>
          </a:p>
          <a:p>
            <a:endParaRPr lang="en-US" altLang="ja-JP" sz="3200" b="1" dirty="0">
              <a:solidFill>
                <a:schemeClr val="bg2">
                  <a:lumMod val="90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④　</a:t>
            </a:r>
            <a:r>
              <a:rPr kumimoji="1" lang="en-US" altLang="ja-JP" sz="3200" b="1" i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“Star fish”  </a:t>
            </a:r>
            <a:r>
              <a:rPr kumimoji="1" lang="en-US" altLang="ja-JP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Project</a:t>
            </a:r>
          </a:p>
          <a:p>
            <a:endParaRPr lang="en-US" altLang="ja-JP" sz="3200" b="1" dirty="0">
              <a:solidFill>
                <a:schemeClr val="bg2">
                  <a:lumMod val="90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⑤　</a:t>
            </a:r>
            <a:r>
              <a:rPr kumimoji="1" lang="en-US" altLang="ja-JP" sz="3200" b="1" dirty="0">
                <a:solidFill>
                  <a:schemeClr val="bg2">
                    <a:lumMod val="9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New Activities</a:t>
            </a:r>
          </a:p>
        </p:txBody>
      </p:sp>
      <p:pic>
        <p:nvPicPr>
          <p:cNvPr id="7" name="図 6" descr="ロゴ, 会社名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B1C7C48E-A83F-C859-7681-050DF56C0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52" y="146682"/>
            <a:ext cx="1109406" cy="1180618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7C710D0-910A-E92C-9A20-784064B5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5781" y="6273223"/>
            <a:ext cx="556491" cy="365125"/>
          </a:xfrm>
        </p:spPr>
        <p:txBody>
          <a:bodyPr/>
          <a:lstStyle/>
          <a:p>
            <a:fld id="{0FA49621-04EE-401E-9116-F409350BA07A}" type="slidenum">
              <a:rPr kumimoji="1" lang="ja-JP" altLang="en-US" sz="2000" b="1" smtClean="0"/>
              <a:t>6</a:t>
            </a:fld>
            <a:endParaRPr kumimoji="1"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0842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F92251B-72A7-C45E-B3C0-079C676C9C3E}"/>
              </a:ext>
            </a:extLst>
          </p:cNvPr>
          <p:cNvSpPr/>
          <p:nvPr/>
        </p:nvSpPr>
        <p:spPr>
          <a:xfrm>
            <a:off x="1754979" y="538915"/>
            <a:ext cx="5412304" cy="153365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062972B-755C-6771-09AF-64FB6DBE6EE7}"/>
              </a:ext>
            </a:extLst>
          </p:cNvPr>
          <p:cNvSpPr txBox="1"/>
          <p:nvPr/>
        </p:nvSpPr>
        <p:spPr>
          <a:xfrm>
            <a:off x="1444264" y="679412"/>
            <a:ext cx="55442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>
                <a:solidFill>
                  <a:srgbClr val="C0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The Zonta Says NO </a:t>
            </a:r>
          </a:p>
          <a:p>
            <a:pPr algn="ctr"/>
            <a:r>
              <a:rPr kumimoji="1" lang="en-US" altLang="ja-JP" sz="2800" dirty="0">
                <a:solidFill>
                  <a:srgbClr val="C0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to </a:t>
            </a:r>
            <a:r>
              <a:rPr lang="en-US" altLang="ja-JP" sz="2800" dirty="0">
                <a:solidFill>
                  <a:srgbClr val="C0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Violence against </a:t>
            </a:r>
            <a:r>
              <a:rPr kumimoji="1" lang="en-US" altLang="ja-JP" sz="2800" dirty="0">
                <a:solidFill>
                  <a:srgbClr val="C0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Women</a:t>
            </a:r>
            <a:endParaRPr kumimoji="1" lang="ja-JP" altLang="en-US" sz="2800" dirty="0">
              <a:solidFill>
                <a:srgbClr val="C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6DE77C3-ADEA-2BF5-2672-BDD7502FC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0071" y="116997"/>
            <a:ext cx="4503743" cy="215792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5B474D1-2DFB-23D1-1AD9-4876EB25E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071" y="2267391"/>
            <a:ext cx="4503743" cy="412843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92B5A4F-786B-0E90-685B-6768AFE080DA}"/>
              </a:ext>
            </a:extLst>
          </p:cNvPr>
          <p:cNvGrpSpPr/>
          <p:nvPr/>
        </p:nvGrpSpPr>
        <p:grpSpPr>
          <a:xfrm>
            <a:off x="543366" y="2514057"/>
            <a:ext cx="6876705" cy="3898302"/>
            <a:chOff x="543366" y="2514057"/>
            <a:chExt cx="6876705" cy="3898302"/>
          </a:xfrm>
        </p:grpSpPr>
        <p:pic>
          <p:nvPicPr>
            <p:cNvPr id="6" name="図 5" descr="屋外, 建物, 座る, 記号 が含まれている画像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6BE3ADC2-D2EA-033E-0F78-5A84BB358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63" y="2514057"/>
              <a:ext cx="2117469" cy="3550832"/>
            </a:xfrm>
            <a:prstGeom prst="rect">
              <a:avLst/>
            </a:prstGeom>
          </p:spPr>
        </p:pic>
        <p:pic>
          <p:nvPicPr>
            <p:cNvPr id="7" name="図 6" descr="建物と木々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92A70B17-3414-23D7-332C-25A9FC63E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4987" y="3773961"/>
              <a:ext cx="2117469" cy="2269066"/>
            </a:xfrm>
            <a:prstGeom prst="rect">
              <a:avLst/>
            </a:prstGeom>
          </p:spPr>
        </p:pic>
        <p:pic>
          <p:nvPicPr>
            <p:cNvPr id="3" name="図 2" descr="アイコン が含まれている画像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B345AFF8-6DAB-7C28-805A-56CF11D34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2602" y="3322939"/>
              <a:ext cx="2117469" cy="2996146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7B595B5B-B456-CEAB-F747-0D96A6FEC3B2}"/>
                </a:ext>
              </a:extLst>
            </p:cNvPr>
            <p:cNvSpPr txBox="1"/>
            <p:nvPr/>
          </p:nvSpPr>
          <p:spPr>
            <a:xfrm>
              <a:off x="543366" y="6043027"/>
              <a:ext cx="375084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ja-JP" sz="1800" kern="100" dirty="0">
                  <a:effectLst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Times New Roman" panose="02020603050405020304" pitchFamily="18" charset="0"/>
                </a:rPr>
                <a:t>Attempts in Bunkyo Ward, Tokyo</a:t>
              </a:r>
              <a:endParaRPr lang="ja-JP" altLang="ja-JP" sz="1800" kern="100" dirty="0"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図 4" descr="ロゴ, 会社名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7D2E324-C641-F6DF-EDE9-8E2062B19D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0" y="157067"/>
            <a:ext cx="981676" cy="1044690"/>
          </a:xfrm>
          <a:prstGeom prst="rect">
            <a:avLst/>
          </a:prstGeom>
        </p:spPr>
      </p:pic>
      <p:sp>
        <p:nvSpPr>
          <p:cNvPr id="13" name="スライド番号プレースホルダー 12">
            <a:extLst>
              <a:ext uri="{FF2B5EF4-FFF2-40B4-BE49-F238E27FC236}">
                <a16:creationId xmlns:a16="http://schemas.microsoft.com/office/drawing/2014/main" id="{72F5995E-4C28-E177-5C97-212A1FAC3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4108" y="6476418"/>
            <a:ext cx="759691" cy="365125"/>
          </a:xfrm>
        </p:spPr>
        <p:txBody>
          <a:bodyPr/>
          <a:lstStyle/>
          <a:p>
            <a:fld id="{0FA49621-04EE-401E-9116-F409350BA07A}" type="slidenum">
              <a:rPr kumimoji="1" lang="ja-JP" altLang="en-US" sz="2000" b="1" smtClean="0"/>
              <a:t>7</a:t>
            </a:fld>
            <a:endParaRPr kumimoji="1" lang="ja-JP" altLang="en-US" sz="2000" b="1"/>
          </a:p>
        </p:txBody>
      </p:sp>
    </p:spTree>
    <p:extLst>
      <p:ext uri="{BB962C8B-B14F-4D97-AF65-F5344CB8AC3E}">
        <p14:creationId xmlns:p14="http://schemas.microsoft.com/office/powerpoint/2010/main" val="32608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B8B743D-35B3-0D29-B459-8E91E8687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10" y="170650"/>
            <a:ext cx="4880307" cy="146569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B24A682-2B21-BB68-2A75-8B15AA37F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3228" y="180911"/>
            <a:ext cx="1701153" cy="107893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33B52AE-30D2-589C-958B-66B79F6F83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1593" y="3450871"/>
            <a:ext cx="1556557" cy="179736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09161CF-7881-98D5-C22D-13A9170A16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652" y="3746990"/>
            <a:ext cx="1989900" cy="153594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0A13DE4-BDB5-BF55-9E38-D2CB8C80A3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98" y="5488045"/>
            <a:ext cx="1099749" cy="120056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70EF0F9-75A0-7733-E325-5AF990083E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6027" y="3640627"/>
            <a:ext cx="2734631" cy="181536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026D79A-BF3C-1A2B-A895-70F7D0ED2A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4301" y="3393351"/>
            <a:ext cx="2092433" cy="193147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A54B276-77B6-612A-0DD5-55CE844E2E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50553" y="5376876"/>
            <a:ext cx="3183572" cy="1414755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6B75113A-7DB0-59F9-0424-F05D63482B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2484" y="1778184"/>
            <a:ext cx="3032800" cy="1646637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C1D5145F-4C6C-312E-AA4D-1387979340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77243" y="1629877"/>
            <a:ext cx="2856882" cy="1723804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4BC7364F-4062-A8EE-59C4-6EF046841F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60486" y="142103"/>
            <a:ext cx="1033815" cy="144310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88A74734-1A3D-0E1B-A588-6D9EA10E1D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3754136" y="2557323"/>
            <a:ext cx="841995" cy="1130893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5BF9A83B-158D-AC04-4269-9AE2617219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23219" y="1337290"/>
            <a:ext cx="876747" cy="913982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F7E3211B-E46D-C394-8DD2-4D2AB4A2809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56362" y="5489881"/>
            <a:ext cx="1810172" cy="1248479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6CA1AC69-CCB8-4D11-F670-8ACE00222FD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07232" y="2427079"/>
            <a:ext cx="1342075" cy="913981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F73C8589-1A73-B6D5-34C9-1C879B783D9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64346" y="5626037"/>
            <a:ext cx="1413053" cy="1153894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CDD894E6-FB1D-9230-FAF9-64ABF59C9ED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66501" y="5487416"/>
            <a:ext cx="1100993" cy="1200560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78041C13-3ACD-4D55-E9BC-DC86C7EF35F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997" y="1710508"/>
            <a:ext cx="1388645" cy="781166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439263F4-CD5E-B358-4D0F-41C3F024A4D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6" y="4514964"/>
            <a:ext cx="2473850" cy="778341"/>
          </a:xfrm>
          <a:prstGeom prst="rect">
            <a:avLst/>
          </a:prstGeom>
        </p:spPr>
      </p:pic>
      <p:pic>
        <p:nvPicPr>
          <p:cNvPr id="42" name="図 41" descr="草の上に立っている女性たち&#10;&#10;低い精度で自動的に生成された説明">
            <a:extLst>
              <a:ext uri="{FF2B5EF4-FFF2-40B4-BE49-F238E27FC236}">
                <a16:creationId xmlns:a16="http://schemas.microsoft.com/office/drawing/2014/main" id="{E0D3AB39-4C7A-D9AA-CFC9-537A693332A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993" y="163469"/>
            <a:ext cx="1586435" cy="1113816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9E5B5104-AA86-47B6-43C6-1E8BD9FB0E3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334211" y="5549992"/>
            <a:ext cx="1962458" cy="1021421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288828F1-9C85-FAFA-EFC1-0F792335696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00726" y="5468412"/>
            <a:ext cx="940722" cy="1220015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C09EA6B4-E586-AA67-FB8B-A7E8D1606BC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3835" y="1913737"/>
            <a:ext cx="883221" cy="15456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5D0C5EA-45D1-8192-9D90-0DC8596D0E4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835" y="2059559"/>
            <a:ext cx="3074626" cy="97112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43EE077-B5FF-8E74-F62B-0D68180AF62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3835" y="3017150"/>
            <a:ext cx="3160162" cy="145968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226DCFE-7E00-7969-8D4E-B6D12361C88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863475" y="163469"/>
            <a:ext cx="2170650" cy="1321027"/>
          </a:xfrm>
          <a:prstGeom prst="rect">
            <a:avLst/>
          </a:prstGeom>
        </p:spPr>
      </p:pic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51E861B-185C-BE07-B003-80028929F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49621-04EE-401E-9116-F409350BA07A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8452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268E6AF-B431-7219-694B-9364A3D4F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4" y="147797"/>
            <a:ext cx="2888301" cy="196818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F0C2989-B8F0-CF23-0FCF-1D9892F15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232" y="134881"/>
            <a:ext cx="1341929" cy="198110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115A9A9-A362-08FD-2C82-F941CFFDB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984" y="134881"/>
            <a:ext cx="2237377" cy="196818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CCB0426-64E0-C983-1440-547AC44267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6361" y="134881"/>
            <a:ext cx="1626147" cy="153055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720DE39-54CC-7643-1226-5EFD9D88C2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7104" y="101542"/>
            <a:ext cx="3631989" cy="163661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79FA60D-48D5-1892-EB83-8AB6F90BEB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2906" y="1856212"/>
            <a:ext cx="2596187" cy="190977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63CF4F5-6579-AB0A-62E5-69030E8508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7905" y="1891881"/>
            <a:ext cx="1009976" cy="167873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BF4C269-4CF0-F7BD-6AD1-612729F159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9545" y="2140885"/>
            <a:ext cx="2813335" cy="163526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BC7447D-3351-3DBE-C0A4-BEE4D1C371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1814" y="2201487"/>
            <a:ext cx="2359225" cy="153908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773305B-A333-829F-A8AF-252703EF61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6570" y="3801051"/>
            <a:ext cx="2813335" cy="16822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E1BE6B2B-D4F9-23DD-A4FC-BF5D9380C3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6570" y="5518315"/>
            <a:ext cx="1817720" cy="124261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C15E991B-8373-038F-E65A-E6D86D5ACFC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9584" y="3842831"/>
            <a:ext cx="1579509" cy="1222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6857B305-9842-180B-0ACC-41469B3DBE7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1616" y="5100296"/>
            <a:ext cx="2488086" cy="1757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D887E51-09B1-2BD2-A37B-72D8137703C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27198" y="3939409"/>
            <a:ext cx="3163982" cy="175770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65669DA6-C361-88BF-C9A7-615D55C2C7C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41402" y="3842831"/>
            <a:ext cx="3310308" cy="1581384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7B0D1816-DB41-B5A7-3A07-D7D2962047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21814" y="3829153"/>
            <a:ext cx="3163982" cy="1757703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76C60904-034D-1529-376C-480DF69D517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9271" y="2238545"/>
            <a:ext cx="1099717" cy="1439946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E702031B-F1AF-321C-94F0-552A6645959A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1616" y="3939409"/>
            <a:ext cx="819468" cy="1093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BD2B784E-3BD5-3E82-E76E-49EF27E84D3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76362" y="5529565"/>
            <a:ext cx="2293468" cy="1284107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A9C63DCD-24B5-EB37-009C-B87BCCF9F5E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05339" y="5764017"/>
            <a:ext cx="1724025" cy="1049655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D85E691B-2D23-F243-025A-125D50F2F2C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3088689" y="5725820"/>
            <a:ext cx="1748198" cy="108355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CF78DFE1-F14F-9D37-CC5F-74DD4275D52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28427" y="2246540"/>
            <a:ext cx="1174592" cy="1439947"/>
          </a:xfrm>
          <a:prstGeom prst="rect">
            <a:avLst/>
          </a:prstGeom>
        </p:spPr>
      </p:pic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3320C096-660C-D41C-B1BE-B3ECC35C5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49621-04EE-401E-9116-F409350BA07A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0933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29D2E89C43D397448AEB250699E4A93A" ma:contentTypeVersion="20" ma:contentTypeDescription="新しいドキュメントを作成します。" ma:contentTypeScope="" ma:versionID="e4432917c217bc316af234ecab1d79bb">
  <xsd:schema xmlns:xsd="http://www.w3.org/2001/XMLSchema" xmlns:xs="http://www.w3.org/2001/XMLSchema" xmlns:p="http://schemas.microsoft.com/office/2006/metadata/properties" xmlns:ns2="f3550e90-4819-46c0-91ad-0e08c728f6fe" xmlns:ns3="78186f32-bb56-499a-8241-03d2de0982d8" targetNamespace="http://schemas.microsoft.com/office/2006/metadata/properties" ma:root="true" ma:fieldsID="21f7163fbe6e7e7635b987118ad2088b" ns2:_="" ns3:_="">
    <xsd:import namespace="f3550e90-4819-46c0-91ad-0e08c728f6fe"/>
    <xsd:import namespace="78186f32-bb56-499a-8241-03d2de0982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550e90-4819-46c0-91ad-0e08c728f6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14" nillable="true" ma:displayName="承認の状態" ma:internalName="_x627f__x8a8d__x306e__x72b6__x614b_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画像タグ" ma:readOnly="false" ma:fieldId="{5cf76f15-5ced-4ddc-b409-7134ff3c332f}" ma:taxonomyMulti="true" ma:sspId="3321bb32-08fb-4944-882b-f4da825376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186f32-bb56-499a-8241-03d2de0982d8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59c354c0-6910-4b5d-a963-fb61377bc44f}" ma:internalName="TaxCatchAll" ma:showField="CatchAllData" ma:web="78186f32-bb56-499a-8241-03d2de0982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8186f32-bb56-499a-8241-03d2de0982d8" xsi:nil="true"/>
    <lcf76f155ced4ddcb4097134ff3c332f xmlns="f3550e90-4819-46c0-91ad-0e08c728f6fe">
      <Terms xmlns="http://schemas.microsoft.com/office/infopath/2007/PartnerControls"/>
    </lcf76f155ced4ddcb4097134ff3c332f>
    <_Flow_SignoffStatus xmlns="f3550e90-4819-46c0-91ad-0e08c728f6fe" xsi:nil="true"/>
  </documentManagement>
</p:properties>
</file>

<file path=customXml/itemProps1.xml><?xml version="1.0" encoding="utf-8"?>
<ds:datastoreItem xmlns:ds="http://schemas.openxmlformats.org/officeDocument/2006/customXml" ds:itemID="{ABA39439-6911-41AB-86CE-1695ED848BC2}"/>
</file>

<file path=customXml/itemProps2.xml><?xml version="1.0" encoding="utf-8"?>
<ds:datastoreItem xmlns:ds="http://schemas.openxmlformats.org/officeDocument/2006/customXml" ds:itemID="{0D08811C-BC0F-4747-9198-8E9A67922EF1}"/>
</file>

<file path=customXml/itemProps3.xml><?xml version="1.0" encoding="utf-8"?>
<ds:datastoreItem xmlns:ds="http://schemas.openxmlformats.org/officeDocument/2006/customXml" ds:itemID="{82AB1E07-31B9-4151-B58E-1189A5835581}"/>
</file>

<file path=docProps/app.xml><?xml version="1.0" encoding="utf-8"?>
<Properties xmlns="http://schemas.openxmlformats.org/officeDocument/2006/extended-properties" xmlns:vt="http://schemas.openxmlformats.org/officeDocument/2006/docPropsVTypes">
  <TotalTime>1749</TotalTime>
  <Words>448</Words>
  <Application>Microsoft Office PowerPoint</Application>
  <PresentationFormat>ワイド画面</PresentationFormat>
  <Paragraphs>129</Paragraphs>
  <Slides>17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7" baseType="lpstr">
      <vt:lpstr>HGPｺﾞｼｯｸE</vt:lpstr>
      <vt:lpstr>HGP創英角ｺﾞｼｯｸUB</vt:lpstr>
      <vt:lpstr>HGP創英角ﾎﾟｯﾌﾟ体</vt:lpstr>
      <vt:lpstr>HGSｺﾞｼｯｸE</vt:lpstr>
      <vt:lpstr>HGS創英角ﾎﾟｯﾌﾟ体</vt:lpstr>
      <vt:lpstr>游ゴシック</vt:lpstr>
      <vt:lpstr>游ゴシック Light</vt:lpstr>
      <vt:lpstr>游明朝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廣一 神部</dc:creator>
  <cp:lastModifiedBy>廣一 神部</cp:lastModifiedBy>
  <cp:revision>80</cp:revision>
  <dcterms:created xsi:type="dcterms:W3CDTF">2025-01-20T11:15:13Z</dcterms:created>
  <dcterms:modified xsi:type="dcterms:W3CDTF">2025-03-25T10:17:54Z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0x01010029D2E89C43D397448AEB250699E4A93A</vt:lpwstr>
  </property>
  <property fmtid="{D5CDD505-2E9C-101B-9397-08002B2CF9AE}" pid="3" name="MediaServiceImageTags">
    <vt:lpwstr/>
  </property>
</Properties>
</file>